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2_127598D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2" r:id="rId5"/>
  </p:sldMasterIdLst>
  <p:notesMasterIdLst>
    <p:notesMasterId r:id="rId43"/>
  </p:notesMasterIdLst>
  <p:sldIdLst>
    <p:sldId id="257" r:id="rId6"/>
    <p:sldId id="300" r:id="rId7"/>
    <p:sldId id="259" r:id="rId8"/>
    <p:sldId id="260" r:id="rId9"/>
    <p:sldId id="261" r:id="rId10"/>
    <p:sldId id="262" r:id="rId11"/>
    <p:sldId id="263" r:id="rId12"/>
    <p:sldId id="264" r:id="rId13"/>
    <p:sldId id="265" r:id="rId14"/>
    <p:sldId id="266" r:id="rId15"/>
    <p:sldId id="267" r:id="rId16"/>
    <p:sldId id="268" r:id="rId17"/>
    <p:sldId id="306" r:id="rId18"/>
    <p:sldId id="269"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303" r:id="rId33"/>
    <p:sldId id="291" r:id="rId34"/>
    <p:sldId id="296" r:id="rId35"/>
    <p:sldId id="301" r:id="rId36"/>
    <p:sldId id="307" r:id="rId37"/>
    <p:sldId id="305" r:id="rId38"/>
    <p:sldId id="297" r:id="rId39"/>
    <p:sldId id="298" r:id="rId40"/>
    <p:sldId id="293" r:id="rId41"/>
    <p:sldId id="29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161AFE-B2E6-A1D6-E3DC-B32262BABA6E}" name="Emily Bamber" initials="EB" userId="S::eb817@cam.ac.uk::a4ac33b3-6c07-4d29-ab51-cc4e1a08544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224" autoAdjust="0"/>
  </p:normalViewPr>
  <p:slideViewPr>
    <p:cSldViewPr snapToGrid="0">
      <p:cViewPr varScale="1">
        <p:scale>
          <a:sx n="81" d="100"/>
          <a:sy n="81" d="100"/>
        </p:scale>
        <p:origin x="17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8/10/relationships/authors" Target="authors.xml"/></Relationships>
</file>

<file path=ppt/comments/modernComment_132_127598DB.xml><?xml version="1.0" encoding="utf-8"?>
<p188:cmLst xmlns:a="http://schemas.openxmlformats.org/drawingml/2006/main" xmlns:r="http://schemas.openxmlformats.org/officeDocument/2006/relationships" xmlns:p188="http://schemas.microsoft.com/office/powerpoint/2018/8/main">
  <p188:cm id="{CE6693CE-1D32-43B0-A81A-9F91A209EE0E}" authorId="{6F161AFE-B2E6-A1D6-E3DC-B32262BABA6E}" created="2023-09-08T12:41:34.044">
    <pc:sldMkLst xmlns:pc="http://schemas.microsoft.com/office/powerpoint/2013/main/command">
      <pc:docMk/>
      <pc:sldMk cId="309696731" sldId="306"/>
    </pc:sldMkLst>
    <p188:txBody>
      <a:bodyPr/>
      <a:lstStyle/>
      <a:p>
        <a:r>
          <a:rPr lang="en-GB"/>
          <a:t>[@Emma Etteridge (she/her)]This is slide that has been newly added to the FWYN session with the AI update. Just putting it here in case you want to use it. I haven't added the other updated slides because they are on critical evaluation which isn't in this session anyway.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E6CAA-DB64-4C19-AC7F-3B26BA131E38}"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BC15C-466F-42C2-918E-9063BC2113C4}" type="slidenum">
              <a:rPr lang="en-GB" smtClean="0"/>
              <a:t>‹#›</a:t>
            </a:fld>
            <a:endParaRPr lang="en-GB"/>
          </a:p>
        </p:txBody>
      </p:sp>
    </p:spTree>
    <p:extLst>
      <p:ext uri="{BB962C8B-B14F-4D97-AF65-F5344CB8AC3E}">
        <p14:creationId xmlns:p14="http://schemas.microsoft.com/office/powerpoint/2010/main" val="97319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PERSON 1</a:t>
            </a:r>
          </a:p>
          <a:p>
            <a:pPr>
              <a:lnSpc>
                <a:spcPct val="107000"/>
              </a:lnSpc>
              <a:spcAft>
                <a:spcPts val="800"/>
              </a:spcAft>
            </a:pP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All materials will be shared with you after the session. Mention Accessibility write up.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Introduce both team members who will be delivering the session</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 Can ask questions at any time.</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a:t>
            </a:fld>
            <a:endParaRPr lang="en-GB"/>
          </a:p>
        </p:txBody>
      </p:sp>
    </p:spTree>
    <p:extLst>
      <p:ext uri="{BB962C8B-B14F-4D97-AF65-F5344CB8AC3E}">
        <p14:creationId xmlns:p14="http://schemas.microsoft.com/office/powerpoint/2010/main" val="34546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10</a:t>
            </a:fld>
            <a:endParaRPr lang="en-GB"/>
          </a:p>
        </p:txBody>
      </p:sp>
    </p:spTree>
    <p:extLst>
      <p:ext uri="{BB962C8B-B14F-4D97-AF65-F5344CB8AC3E}">
        <p14:creationId xmlns:p14="http://schemas.microsoft.com/office/powerpoint/2010/main" val="197426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Look at the keywords on your Mindmap. This will help you get the most relevant search results when it comes to doing your literature search.</a:t>
            </a:r>
          </a:p>
          <a:p>
            <a:endParaRPr lang="en-GB" dirty="0"/>
          </a:p>
          <a:p>
            <a:r>
              <a:rPr lang="en-GB" sz="1200" dirty="0">
                <a:effectLst/>
                <a:latin typeface="Calibri" panose="020F0502020204030204" pitchFamily="34" charset="0"/>
                <a:cs typeface="Times New Roman" panose="02020603050405020304" pitchFamily="18" charset="0"/>
              </a:rPr>
              <a:t>Mention:</a:t>
            </a:r>
          </a:p>
          <a:p>
            <a:endParaRPr lang="en-GB" sz="1200" dirty="0">
              <a:effectLst/>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synonyms, acronyms, abbreviations, and alternative spellings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Boolean Logic</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Google + Wikipedia ( remember don’t use in search but to build)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11</a:t>
            </a:fld>
            <a:endParaRPr lang="en-GB"/>
          </a:p>
        </p:txBody>
      </p:sp>
    </p:spTree>
    <p:extLst>
      <p:ext uri="{BB962C8B-B14F-4D97-AF65-F5344CB8AC3E}">
        <p14:creationId xmlns:p14="http://schemas.microsoft.com/office/powerpoint/2010/main" val="1715825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12</a:t>
            </a:fld>
            <a:endParaRPr lang="en-GB"/>
          </a:p>
        </p:txBody>
      </p:sp>
    </p:spTree>
    <p:extLst>
      <p:ext uri="{BB962C8B-B14F-4D97-AF65-F5344CB8AC3E}">
        <p14:creationId xmlns:p14="http://schemas.microsoft.com/office/powerpoint/2010/main" val="358627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Detail on Step 4 - </a:t>
            </a:r>
            <a:r>
              <a:rPr lang="en-GB" sz="1200" dirty="0">
                <a:effectLst/>
                <a:latin typeface="Calibri" panose="020F0502020204030204" pitchFamily="34" charset="0"/>
                <a:ea typeface="Calibri" panose="020F0502020204030204" pitchFamily="34" charset="0"/>
                <a:cs typeface="Times New Roman" panose="02020603050405020304" pitchFamily="18" charset="0"/>
              </a:rPr>
              <a:t>Decide which shape of search you are going to do.</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3 shape options: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 Top-down: general to detail</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Bottom-Up: detail to general</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Citation Trail: follow the trail of linked literature via bibliographies and citations</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Mention: moving forwards and backwards in time. </a:t>
            </a:r>
            <a:endParaRPr lang="en-GB" dirty="0"/>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14</a:t>
            </a:fld>
            <a:endParaRPr lang="en-GB"/>
          </a:p>
        </p:txBody>
      </p:sp>
    </p:spTree>
    <p:extLst>
      <p:ext uri="{BB962C8B-B14F-4D97-AF65-F5344CB8AC3E}">
        <p14:creationId xmlns:p14="http://schemas.microsoft.com/office/powerpoint/2010/main" val="288104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PERSON 1</a:t>
            </a:r>
          </a:p>
          <a:p>
            <a:pPr marL="0" lvl="0" indent="0">
              <a:lnSpc>
                <a:spcPct val="107000"/>
              </a:lnSpc>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Links to managing your data</a:t>
            </a:r>
          </a:p>
          <a:p>
            <a:pPr marL="457200" lvl="1" indent="0">
              <a:lnSpc>
                <a:spcPct val="107000"/>
              </a:lnSpc>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 date</a:t>
            </a: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Where = source info</a:t>
            </a:r>
          </a:p>
          <a:p>
            <a:pPr marL="342900" lvl="0" indent="-342900">
              <a:lnSpc>
                <a:spcPct val="107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 words used to create result</a:t>
            </a:r>
          </a:p>
          <a:p>
            <a:pPr marL="342900" lvl="0" indent="-34290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use lab books / notebook / research diary</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15</a:t>
            </a:fld>
            <a:endParaRPr lang="en-GB"/>
          </a:p>
        </p:txBody>
      </p:sp>
    </p:spTree>
    <p:extLst>
      <p:ext uri="{BB962C8B-B14F-4D97-AF65-F5344CB8AC3E}">
        <p14:creationId xmlns:p14="http://schemas.microsoft.com/office/powerpoint/2010/main" val="168190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Talk through</a:t>
            </a:r>
          </a:p>
        </p:txBody>
      </p:sp>
      <p:sp>
        <p:nvSpPr>
          <p:cNvPr id="4" name="Slide Number Placeholder 3"/>
          <p:cNvSpPr>
            <a:spLocks noGrp="1"/>
          </p:cNvSpPr>
          <p:nvPr>
            <p:ph type="sldNum" sz="quarter" idx="5"/>
          </p:nvPr>
        </p:nvSpPr>
        <p:spPr/>
        <p:txBody>
          <a:bodyPr/>
          <a:lstStyle/>
          <a:p>
            <a:fld id="{E96BC15C-466F-42C2-918E-9063BC2113C4}" type="slidenum">
              <a:rPr lang="en-GB" smtClean="0"/>
              <a:t>16</a:t>
            </a:fld>
            <a:endParaRPr lang="en-GB"/>
          </a:p>
        </p:txBody>
      </p:sp>
    </p:spTree>
    <p:extLst>
      <p:ext uri="{BB962C8B-B14F-4D97-AF65-F5344CB8AC3E}">
        <p14:creationId xmlns:p14="http://schemas.microsoft.com/office/powerpoint/2010/main" val="162477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Good recording of your literature search will help you with referencing when you are writing. </a:t>
            </a:r>
          </a:p>
          <a:p>
            <a:endParaRPr lang="en-GB" dirty="0"/>
          </a:p>
          <a:p>
            <a:r>
              <a:rPr lang="en-GB" dirty="0"/>
              <a:t>If you need help with Referencing let us know;</a:t>
            </a:r>
          </a:p>
          <a:p>
            <a:endParaRPr lang="en-GB" dirty="0"/>
          </a:p>
          <a:p>
            <a:pPr marL="171450" indent="-171450">
              <a:buFontTx/>
              <a:buChar char="-"/>
            </a:pPr>
            <a:r>
              <a:rPr lang="en-GB" dirty="0"/>
              <a:t>We run referencing sessions (beginner and refresher)</a:t>
            </a:r>
          </a:p>
          <a:p>
            <a:pPr marL="171450" indent="-171450">
              <a:buFontTx/>
              <a:buChar char="-"/>
            </a:pPr>
            <a:r>
              <a:rPr lang="en-GB" dirty="0"/>
              <a:t>Cite Them Right</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17</a:t>
            </a:fld>
            <a:endParaRPr lang="en-GB"/>
          </a:p>
        </p:txBody>
      </p:sp>
    </p:spTree>
    <p:extLst>
      <p:ext uri="{BB962C8B-B14F-4D97-AF65-F5344CB8AC3E}">
        <p14:creationId xmlns:p14="http://schemas.microsoft.com/office/powerpoint/2010/main" val="264781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Practical Activity 1 – Time 5 mins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Room to scope a search for -  Artificial Intelligence in Pizza delivery</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Then develop keywords</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Room to call out answers and you to add them to flipchart/whiteboard.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18</a:t>
            </a:fld>
            <a:endParaRPr lang="en-GB"/>
          </a:p>
        </p:txBody>
      </p:sp>
    </p:spTree>
    <p:extLst>
      <p:ext uri="{BB962C8B-B14F-4D97-AF65-F5344CB8AC3E}">
        <p14:creationId xmlns:p14="http://schemas.microsoft.com/office/powerpoint/2010/main" val="2425757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This is a keyword scope Mindmap which we came up with.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needed here is a completed scope for the topic. Use for modelling if needed.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19</a:t>
            </a:fld>
            <a:endParaRPr lang="en-GB"/>
          </a:p>
        </p:txBody>
      </p:sp>
    </p:spTree>
    <p:extLst>
      <p:ext uri="{BB962C8B-B14F-4D97-AF65-F5344CB8AC3E}">
        <p14:creationId xmlns:p14="http://schemas.microsoft.com/office/powerpoint/2010/main" val="417948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Section 2: Doing your Literature Search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Where to start searching;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en-GB" sz="1200" i="0" dirty="0">
                <a:effectLst/>
                <a:latin typeface="Calibri" panose="020F0502020204030204" pitchFamily="34" charset="0"/>
                <a:ea typeface="Calibri" panose="020F0502020204030204" pitchFamily="34" charset="0"/>
                <a:cs typeface="Calibri" panose="020F0502020204030204" pitchFamily="34" charset="0"/>
              </a:rPr>
              <a:t>Google Scholar with Library Links.  </a:t>
            </a:r>
          </a:p>
          <a:p>
            <a:pPr marL="342900" lvl="0" indent="-342900">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Ask room what they use iDiscover for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Go into more depth on databases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20</a:t>
            </a:fld>
            <a:endParaRPr lang="en-GB"/>
          </a:p>
        </p:txBody>
      </p:sp>
    </p:spTree>
    <p:extLst>
      <p:ext uri="{BB962C8B-B14F-4D97-AF65-F5344CB8AC3E}">
        <p14:creationId xmlns:p14="http://schemas.microsoft.com/office/powerpoint/2010/main" val="43255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PERSON 1</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Aim for Session - How to plan a lit search</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 How to do a lit search</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  The next steps for your literature search</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know when to stop searching</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connect the info you have gathered from your lit search</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acknowledge and limited bias within your search results.</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How to keep up to date with new information in your research area</a:t>
            </a:r>
          </a:p>
          <a:p>
            <a:pPr marL="1657350" lvl="3" indent="-285750">
              <a:lnSpc>
                <a:spcPct val="107000"/>
              </a:lnSpc>
              <a:spcAft>
                <a:spcPts val="800"/>
              </a:spcAft>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What support and help is available and where to access/find it</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2</a:t>
            </a:fld>
            <a:endParaRPr lang="en-GB"/>
          </a:p>
        </p:txBody>
      </p:sp>
    </p:spTree>
    <p:extLst>
      <p:ext uri="{BB962C8B-B14F-4D97-AF65-F5344CB8AC3E}">
        <p14:creationId xmlns:p14="http://schemas.microsoft.com/office/powerpoint/2010/main" val="3858776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a:t>
            </a:r>
          </a:p>
          <a:p>
            <a:endParaRPr lang="en-GB" dirty="0"/>
          </a:p>
          <a:p>
            <a:r>
              <a:rPr lang="en-GB" dirty="0"/>
              <a:t>So we have planned our search and identified some keywords. Now we need to think about how we are going to use them. </a:t>
            </a:r>
          </a:p>
          <a:p>
            <a:endParaRPr lang="en-GB" dirty="0"/>
          </a:p>
          <a:p>
            <a:r>
              <a:rPr lang="en-GB" dirty="0"/>
              <a:t>The order in which you place words in a search can effect the results that you get; that is why it is helpful to try multiple configurations. </a:t>
            </a:r>
          </a:p>
          <a:p>
            <a:endParaRPr lang="en-GB" dirty="0"/>
          </a:p>
          <a:p>
            <a:r>
              <a:rPr lang="en-GB" dirty="0"/>
              <a:t>It can also be helpful to used Boolean operators in conjunction with your keywords to make your search results more specific. </a:t>
            </a:r>
          </a:p>
          <a:p>
            <a:endParaRPr lang="en-GB" dirty="0"/>
          </a:p>
          <a:p>
            <a:r>
              <a:rPr lang="en-GB" dirty="0"/>
              <a:t>Here it is really important to record each search you do so that you don’t search for the same thing twice but also to learn from the success of your previous searches. </a:t>
            </a:r>
          </a:p>
        </p:txBody>
      </p:sp>
      <p:sp>
        <p:nvSpPr>
          <p:cNvPr id="4" name="Slide Number Placeholder 3"/>
          <p:cNvSpPr>
            <a:spLocks noGrp="1"/>
          </p:cNvSpPr>
          <p:nvPr>
            <p:ph type="sldNum" sz="quarter" idx="5"/>
          </p:nvPr>
        </p:nvSpPr>
        <p:spPr/>
        <p:txBody>
          <a:bodyPr/>
          <a:lstStyle/>
          <a:p>
            <a:fld id="{E96BC15C-466F-42C2-918E-9063BC2113C4}" type="slidenum">
              <a:rPr lang="en-GB" smtClean="0"/>
              <a:t>21</a:t>
            </a:fld>
            <a:endParaRPr lang="en-GB"/>
          </a:p>
        </p:txBody>
      </p:sp>
    </p:spTree>
    <p:extLst>
      <p:ext uri="{BB962C8B-B14F-4D97-AF65-F5344CB8AC3E}">
        <p14:creationId xmlns:p14="http://schemas.microsoft.com/office/powerpoint/2010/main" val="58920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r>
              <a:rPr lang="en-GB" dirty="0"/>
              <a:t>If you don’t know what Boolean operators are then….</a:t>
            </a:r>
          </a:p>
          <a:p>
            <a:endParaRPr lang="en-GB" dirty="0"/>
          </a:p>
          <a:p>
            <a:r>
              <a:rPr lang="en-GB" dirty="0"/>
              <a:t>3 main ones</a:t>
            </a:r>
          </a:p>
          <a:p>
            <a:endParaRPr lang="en-GB" dirty="0"/>
          </a:p>
          <a:p>
            <a:r>
              <a:rPr lang="en-GB" dirty="0"/>
              <a:t>And: the narrow your search but asking for both keywords to be included in results</a:t>
            </a:r>
          </a:p>
          <a:p>
            <a:endParaRPr lang="en-GB" dirty="0"/>
          </a:p>
          <a:p>
            <a:r>
              <a:rPr lang="en-GB" dirty="0"/>
              <a:t>Or: connect results (often useful to use when a word has different spelling variations</a:t>
            </a:r>
          </a:p>
          <a:p>
            <a:endParaRPr lang="en-GB" dirty="0"/>
          </a:p>
          <a:p>
            <a:r>
              <a:rPr lang="en-GB" dirty="0"/>
              <a:t>Not: this excludes results. For example </a:t>
            </a:r>
            <a:r>
              <a:rPr lang="en-GB" dirty="0">
                <a:solidFill>
                  <a:schemeClr val="accent2"/>
                </a:solidFill>
              </a:rPr>
              <a:t>beer production not manual.</a:t>
            </a:r>
          </a:p>
        </p:txBody>
      </p:sp>
      <p:sp>
        <p:nvSpPr>
          <p:cNvPr id="4" name="Slide Number Placeholder 3"/>
          <p:cNvSpPr>
            <a:spLocks noGrp="1"/>
          </p:cNvSpPr>
          <p:nvPr>
            <p:ph type="sldNum" sz="quarter" idx="5"/>
          </p:nvPr>
        </p:nvSpPr>
        <p:spPr/>
        <p:txBody>
          <a:bodyPr/>
          <a:lstStyle/>
          <a:p>
            <a:fld id="{E96BC15C-466F-42C2-918E-9063BC2113C4}" type="slidenum">
              <a:rPr lang="en-GB" smtClean="0"/>
              <a:t>22</a:t>
            </a:fld>
            <a:endParaRPr lang="en-GB"/>
          </a:p>
        </p:txBody>
      </p:sp>
    </p:spTree>
    <p:extLst>
      <p:ext uri="{BB962C8B-B14F-4D97-AF65-F5344CB8AC3E}">
        <p14:creationId xmlns:p14="http://schemas.microsoft.com/office/powerpoint/2010/main" val="421395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endParaRPr lang="en-GB" dirty="0"/>
          </a:p>
          <a:p>
            <a:r>
              <a:rPr lang="en-GB" dirty="0"/>
              <a:t>Where is the first place that everyone searches for anything – Google</a:t>
            </a:r>
          </a:p>
          <a:p>
            <a:endParaRPr lang="en-GB" dirty="0"/>
          </a:p>
          <a:p>
            <a:r>
              <a:rPr lang="en-GB" dirty="0"/>
              <a:t>This can be used for academic literature do – bring in Google Scholar</a:t>
            </a:r>
          </a:p>
          <a:p>
            <a:endParaRPr lang="en-GB" dirty="0"/>
          </a:p>
          <a:p>
            <a:r>
              <a:rPr lang="en-GB" dirty="0"/>
              <a:t>PERSON 1 drive the mouse for the live demo</a:t>
            </a:r>
          </a:p>
          <a:p>
            <a:endParaRPr lang="en-GB" dirty="0"/>
          </a:p>
          <a:p>
            <a:r>
              <a:rPr lang="en-GB" b="1" dirty="0"/>
              <a:t>Live demo </a:t>
            </a:r>
            <a:r>
              <a:rPr lang="en-GB" dirty="0"/>
              <a:t>of Google Scholar – with setting up library links and searching for ‘beer’ to show what a library linked article looks like.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23</a:t>
            </a:fld>
            <a:endParaRPr lang="en-GB"/>
          </a:p>
        </p:txBody>
      </p:sp>
    </p:spTree>
    <p:extLst>
      <p:ext uri="{BB962C8B-B14F-4D97-AF65-F5344CB8AC3E}">
        <p14:creationId xmlns:p14="http://schemas.microsoft.com/office/powerpoint/2010/main" val="111014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r>
              <a:rPr lang="en-GB" dirty="0"/>
              <a:t>Live demo of iDiscover</a:t>
            </a:r>
          </a:p>
          <a:p>
            <a:endParaRPr lang="en-GB" dirty="0"/>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iDiscover</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each radio button using the worked example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 Cambridge Libraries Collection – title level book and journal results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 Articles and online resources – book and journal article titles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Search everything – filters limited/ things Cambridge doesn’t even have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24</a:t>
            </a:fld>
            <a:endParaRPr lang="en-GB"/>
          </a:p>
        </p:txBody>
      </p:sp>
    </p:spTree>
    <p:extLst>
      <p:ext uri="{BB962C8B-B14F-4D97-AF65-F5344CB8AC3E}">
        <p14:creationId xmlns:p14="http://schemas.microsoft.com/office/powerpoint/2010/main" val="3520228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endParaRPr lang="en-GB" dirty="0"/>
          </a:p>
          <a:p>
            <a:r>
              <a:rPr lang="en-GB" dirty="0"/>
              <a:t>Live demo continued</a:t>
            </a:r>
          </a:p>
          <a:p>
            <a:endParaRPr lang="en-GB" dirty="0"/>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Database A-Z </a:t>
            </a: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Engineering then Scopus or Web of Science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Chose subject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Best bets + A-Z for subject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Calibri" panose="020F0502020204030204" pitchFamily="34" charset="0"/>
              </a:rPr>
              <a:t>Direct link to database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Find article on database for beer production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25</a:t>
            </a:fld>
            <a:endParaRPr lang="en-GB"/>
          </a:p>
        </p:txBody>
      </p:sp>
    </p:spTree>
    <p:extLst>
      <p:ext uri="{BB962C8B-B14F-4D97-AF65-F5344CB8AC3E}">
        <p14:creationId xmlns:p14="http://schemas.microsoft.com/office/powerpoint/2010/main" val="2357781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Live demo continued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26</a:t>
            </a:fld>
            <a:endParaRPr lang="en-GB"/>
          </a:p>
        </p:txBody>
      </p:sp>
    </p:spTree>
    <p:extLst>
      <p:ext uri="{BB962C8B-B14F-4D97-AF65-F5344CB8AC3E}">
        <p14:creationId xmlns:p14="http://schemas.microsoft.com/office/powerpoint/2010/main" val="385671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Talk</a:t>
            </a:r>
          </a:p>
          <a:p>
            <a:r>
              <a:rPr lang="en-GB" dirty="0"/>
              <a:t>PERSON 1 Drive the mouse in live demo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Live demo continued</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27</a:t>
            </a:fld>
            <a:endParaRPr lang="en-GB"/>
          </a:p>
        </p:txBody>
      </p:sp>
    </p:spTree>
    <p:extLst>
      <p:ext uri="{BB962C8B-B14F-4D97-AF65-F5344CB8AC3E}">
        <p14:creationId xmlns:p14="http://schemas.microsoft.com/office/powerpoint/2010/main" val="4205771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pPr>
              <a:lnSpc>
                <a:spcPct val="115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Browser Extension/Plug 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Lean Library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err="1">
                <a:effectLst/>
                <a:latin typeface="Calibri" panose="020F0502020204030204" pitchFamily="34" charset="0"/>
                <a:ea typeface="Calibri" panose="020F0502020204030204" pitchFamily="34" charset="0"/>
                <a:cs typeface="Calibri" panose="020F0502020204030204" pitchFamily="34" charset="0"/>
              </a:rPr>
              <a:t>LibKey</a:t>
            </a:r>
            <a:r>
              <a:rPr lang="en-GB" sz="1800" dirty="0">
                <a:effectLst/>
                <a:latin typeface="Calibri" panose="020F0502020204030204" pitchFamily="34" charset="0"/>
                <a:ea typeface="Calibri" panose="020F0502020204030204" pitchFamily="34" charset="0"/>
                <a:cs typeface="Calibri" panose="020F0502020204030204" pitchFamily="34" charset="0"/>
              </a:rPr>
              <a:t> Nomad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Good for finding open access material/material freely available online/off campus/useful for web searching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Instructions links are available in your session write up.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Live demo using worked example. Google with these enabled.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28</a:t>
            </a:fld>
            <a:endParaRPr lang="en-GB"/>
          </a:p>
        </p:txBody>
      </p:sp>
    </p:spTree>
    <p:extLst>
      <p:ext uri="{BB962C8B-B14F-4D97-AF65-F5344CB8AC3E}">
        <p14:creationId xmlns:p14="http://schemas.microsoft.com/office/powerpoint/2010/main" val="4081575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a:t>
            </a:r>
          </a:p>
          <a:p>
            <a:endParaRPr lang="en-GB" dirty="0"/>
          </a:p>
          <a:p>
            <a:r>
              <a:rPr lang="en-GB" dirty="0"/>
              <a:t>Practical Activity 2 – Time 8 mins</a:t>
            </a:r>
          </a:p>
          <a:p>
            <a:endParaRPr lang="en-GB" dirty="0"/>
          </a:p>
          <a:p>
            <a:r>
              <a:rPr lang="en-GB" dirty="0"/>
              <a:t>Room to individually perform a search using the keywords identified in Activity 1 </a:t>
            </a:r>
          </a:p>
          <a:p>
            <a:endParaRPr lang="en-GB" dirty="0"/>
          </a:p>
          <a:p>
            <a:r>
              <a:rPr lang="en-GB" dirty="0"/>
              <a:t>Each person needs own internet enabled device. </a:t>
            </a:r>
          </a:p>
          <a:p>
            <a:endParaRPr lang="en-GB" dirty="0"/>
          </a:p>
          <a:p>
            <a:r>
              <a:rPr lang="en-GB" dirty="0"/>
              <a:t>Get people to chose to perform a search on Google scholar or iDiscover or Database</a:t>
            </a:r>
          </a:p>
          <a:p>
            <a:endParaRPr lang="en-GB" dirty="0"/>
          </a:p>
          <a:p>
            <a:r>
              <a:rPr lang="en-GB" dirty="0"/>
              <a:t>They need to record searches in the Search Log Template (give out to everyone) </a:t>
            </a:r>
          </a:p>
          <a:p>
            <a:endParaRPr lang="en-GB" dirty="0"/>
          </a:p>
          <a:p>
            <a:r>
              <a:rPr lang="en-GB" dirty="0"/>
              <a:t>Brownie points for the best title found from a search. </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29</a:t>
            </a:fld>
            <a:endParaRPr lang="en-GB"/>
          </a:p>
        </p:txBody>
      </p:sp>
    </p:spTree>
    <p:extLst>
      <p:ext uri="{BB962C8B-B14F-4D97-AF65-F5344CB8AC3E}">
        <p14:creationId xmlns:p14="http://schemas.microsoft.com/office/powerpoint/2010/main" val="1998382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2</a:t>
            </a:r>
          </a:p>
          <a:p>
            <a:endParaRPr lang="en-GB"/>
          </a:p>
          <a:p>
            <a:r>
              <a:rPr lang="en-GB"/>
              <a:t>Leave this slide up during Activity 2 – these are the URL’s attendees will need for the activity. </a:t>
            </a:r>
          </a:p>
          <a:p>
            <a:endParaRPr lang="en-GB"/>
          </a:p>
          <a:p>
            <a:r>
              <a:rPr lang="en-GB"/>
              <a:t>Let them know when they only have a few mins left. </a:t>
            </a:r>
          </a:p>
          <a:p>
            <a:endParaRPr lang="en-GB"/>
          </a:p>
          <a:p>
            <a:r>
              <a:rPr lang="en-GB"/>
              <a:t>Remind them about recording in the Search Log</a:t>
            </a:r>
          </a:p>
        </p:txBody>
      </p:sp>
      <p:sp>
        <p:nvSpPr>
          <p:cNvPr id="4" name="Slide Number Placeholder 3"/>
          <p:cNvSpPr>
            <a:spLocks noGrp="1"/>
          </p:cNvSpPr>
          <p:nvPr>
            <p:ph type="sldNum" sz="quarter" idx="5"/>
          </p:nvPr>
        </p:nvSpPr>
        <p:spPr/>
        <p:txBody>
          <a:bodyPr/>
          <a:lstStyle/>
          <a:p>
            <a:fld id="{350C2AD7-429A-4D64-85C4-42D5A02CF93A}" type="slidenum">
              <a:rPr lang="en-GB" smtClean="0"/>
              <a:t>30</a:t>
            </a:fld>
            <a:endParaRPr lang="en-GB"/>
          </a:p>
        </p:txBody>
      </p:sp>
    </p:spTree>
    <p:extLst>
      <p:ext uri="{BB962C8B-B14F-4D97-AF65-F5344CB8AC3E}">
        <p14:creationId xmlns:p14="http://schemas.microsoft.com/office/powerpoint/2010/main" val="38837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You do actually have to do a literature search. You won’t be able to do your project without on. </a:t>
            </a:r>
          </a:p>
        </p:txBody>
      </p:sp>
      <p:sp>
        <p:nvSpPr>
          <p:cNvPr id="4" name="Slide Number Placeholder 3"/>
          <p:cNvSpPr>
            <a:spLocks noGrp="1"/>
          </p:cNvSpPr>
          <p:nvPr>
            <p:ph type="sldNum" sz="quarter" idx="5"/>
          </p:nvPr>
        </p:nvSpPr>
        <p:spPr/>
        <p:txBody>
          <a:bodyPr/>
          <a:lstStyle/>
          <a:p>
            <a:fld id="{E96BC15C-466F-42C2-918E-9063BC2113C4}" type="slidenum">
              <a:rPr lang="en-GB" smtClean="0"/>
              <a:t>3</a:t>
            </a:fld>
            <a:endParaRPr lang="en-GB"/>
          </a:p>
        </p:txBody>
      </p:sp>
    </p:spTree>
    <p:extLst>
      <p:ext uri="{BB962C8B-B14F-4D97-AF65-F5344CB8AC3E}">
        <p14:creationId xmlns:p14="http://schemas.microsoft.com/office/powerpoint/2010/main" val="3431135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1</a:t>
            </a:r>
          </a:p>
          <a:p>
            <a:endParaRPr lang="en-GB"/>
          </a:p>
          <a:p>
            <a:r>
              <a:rPr lang="en-GB"/>
              <a:t>Section 3: Next Steps for your Literature Search</a:t>
            </a:r>
          </a:p>
          <a:p>
            <a:endParaRPr lang="en-GB"/>
          </a:p>
          <a:p>
            <a:r>
              <a:rPr lang="en-GB"/>
              <a:t>These are the areas we are going to talk through. </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31</a:t>
            </a:fld>
            <a:endParaRPr lang="en-GB"/>
          </a:p>
        </p:txBody>
      </p:sp>
    </p:spTree>
    <p:extLst>
      <p:ext uri="{BB962C8B-B14F-4D97-AF65-F5344CB8AC3E}">
        <p14:creationId xmlns:p14="http://schemas.microsoft.com/office/powerpoint/2010/main" val="3576511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2</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How to do this;</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Think about: when the source was written, whom wrote it, where it was published, why it was written.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Be critical</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Try to corroborate information using multiple sources</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To avoid bias, consciously search for material across multiple search locations. </a:t>
            </a:r>
          </a:p>
          <a:p>
            <a:endParaRPr lang="en-GB"/>
          </a:p>
        </p:txBody>
      </p:sp>
      <p:sp>
        <p:nvSpPr>
          <p:cNvPr id="4" name="Slide Number Placeholder 3"/>
          <p:cNvSpPr>
            <a:spLocks noGrp="1"/>
          </p:cNvSpPr>
          <p:nvPr>
            <p:ph type="sldNum" sz="quarter" idx="5"/>
          </p:nvPr>
        </p:nvSpPr>
        <p:spPr/>
        <p:txBody>
          <a:bodyPr/>
          <a:lstStyle/>
          <a:p>
            <a:fld id="{350C2AD7-429A-4D64-85C4-42D5A02CF93A}" type="slidenum">
              <a:rPr lang="en-GB" smtClean="0"/>
              <a:t>32</a:t>
            </a:fld>
            <a:endParaRPr lang="en-GB"/>
          </a:p>
        </p:txBody>
      </p:sp>
    </p:spTree>
    <p:extLst>
      <p:ext uri="{BB962C8B-B14F-4D97-AF65-F5344CB8AC3E}">
        <p14:creationId xmlns:p14="http://schemas.microsoft.com/office/powerpoint/2010/main" val="4201408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 1</a:t>
            </a:r>
          </a:p>
          <a:p>
            <a:endParaRPr lang="en-GB"/>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When to stop searching</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Repetition</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Key ideas &amp; authors</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Up to date</a:t>
            </a: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Answered question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0C2AD7-429A-4D64-85C4-42D5A02CF9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133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Making Connections between Sources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Sometimes referred to as synthesising.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record of how your reading has built you understanding over time. How items you have read relate and act in dialogue with each other. </a:t>
            </a:r>
          </a:p>
          <a:p>
            <a:pPr>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Highlight Moodle course or CLIC if you are from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Eng</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the grid method + template (use Meg’s template) </a:t>
            </a:r>
          </a:p>
          <a:p>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34</a:t>
            </a:fld>
            <a:endParaRPr lang="en-GB"/>
          </a:p>
        </p:txBody>
      </p:sp>
    </p:spTree>
    <p:extLst>
      <p:ext uri="{BB962C8B-B14F-4D97-AF65-F5344CB8AC3E}">
        <p14:creationId xmlns:p14="http://schemas.microsoft.com/office/powerpoint/2010/main" val="4050664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2 </a:t>
            </a:r>
          </a:p>
          <a:p>
            <a:endParaRPr lang="en-GB" dirty="0"/>
          </a:p>
          <a:p>
            <a:r>
              <a:rPr lang="en-GB" dirty="0"/>
              <a:t>Practical Activity 2 – Time 8 mins</a:t>
            </a:r>
          </a:p>
          <a:p>
            <a:endParaRPr lang="en-GB" sz="1200" dirty="0">
              <a:effectLst/>
              <a:latin typeface="+mn-lt"/>
              <a:ea typeface="+mn-ea"/>
              <a:cs typeface="+mn-cs"/>
            </a:endParaRPr>
          </a:p>
          <a:p>
            <a:r>
              <a:rPr lang="en-GB" sz="1800" dirty="0">
                <a:effectLst/>
                <a:latin typeface="Calibri" panose="020F0502020204030204" pitchFamily="34" charset="0"/>
                <a:ea typeface="Calibri" panose="020F0502020204030204" pitchFamily="34" charset="0"/>
                <a:cs typeface="Arial" panose="020B0604020202020204" pitchFamily="34" charset="0"/>
              </a:rPr>
              <a:t>As a room/small group come up with themes and links between the films. </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Put them on a whiteboard/flipchart</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They will be provided with a completed synthesising grid at the end of the activity to model this. Give this out at end of activity</a:t>
            </a:r>
            <a:endParaRPr lang="en-GB" dirty="0"/>
          </a:p>
        </p:txBody>
      </p:sp>
      <p:sp>
        <p:nvSpPr>
          <p:cNvPr id="4" name="Slide Number Placeholder 3"/>
          <p:cNvSpPr>
            <a:spLocks noGrp="1"/>
          </p:cNvSpPr>
          <p:nvPr>
            <p:ph type="sldNum" sz="quarter" idx="5"/>
          </p:nvPr>
        </p:nvSpPr>
        <p:spPr/>
        <p:txBody>
          <a:bodyPr/>
          <a:lstStyle/>
          <a:p>
            <a:fld id="{350C2AD7-429A-4D64-85C4-42D5A02CF93A}" type="slidenum">
              <a:rPr lang="en-GB" smtClean="0"/>
              <a:t>35</a:t>
            </a:fld>
            <a:endParaRPr lang="en-GB"/>
          </a:p>
        </p:txBody>
      </p:sp>
    </p:spTree>
    <p:extLst>
      <p:ext uri="{BB962C8B-B14F-4D97-AF65-F5344CB8AC3E}">
        <p14:creationId xmlns:p14="http://schemas.microsoft.com/office/powerpoint/2010/main" val="21363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pPr algn="l">
              <a:lnSpc>
                <a:spcPct val="115000"/>
              </a:lnSpc>
            </a:pPr>
            <a:r>
              <a:rPr lang="en-GB" sz="1200" dirty="0">
                <a:effectLst/>
                <a:latin typeface="Calibri" panose="020F0502020204030204" pitchFamily="34" charset="0"/>
                <a:ea typeface="Calibri" panose="020F0502020204030204" pitchFamily="34" charset="0"/>
                <a:cs typeface="Arial" panose="020B0604020202020204" pitchFamily="34" charset="0"/>
              </a:rPr>
              <a:t>Summary of key points from session:</a:t>
            </a:r>
          </a:p>
          <a:p>
            <a:pPr algn="l">
              <a:lnSpc>
                <a:spcPct val="115000"/>
              </a:lnSpc>
            </a:pPr>
            <a:r>
              <a:rPr lang="en-GB" sz="1200" dirty="0">
                <a:effectLst/>
                <a:latin typeface="Calibri" panose="020F0502020204030204" pitchFamily="34" charset="0"/>
                <a:ea typeface="Calibri" panose="020F0502020204030204" pitchFamily="34" charset="0"/>
                <a:cs typeface="Arial" panose="020B0604020202020204" pitchFamily="34" charset="0"/>
              </a:rPr>
              <a:t>Reiterate </a:t>
            </a:r>
          </a:p>
          <a:p>
            <a:pPr marL="457200" algn="l">
              <a:lnSpc>
                <a:spcPct val="115000"/>
              </a:lnSpc>
            </a:pPr>
            <a:r>
              <a:rPr lang="en-GB" sz="1200" b="1" dirty="0">
                <a:effectLst/>
                <a:latin typeface="Calibri" panose="020F0502020204030204" pitchFamily="34" charset="0"/>
                <a:ea typeface="Calibri" panose="020F0502020204030204" pitchFamily="34" charset="0"/>
                <a:cs typeface="Arial" panose="020B0604020202020204" pitchFamily="34" charset="0"/>
              </a:rPr>
              <a:t>Plan</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5 steps to planning a literature search</a:t>
            </a:r>
          </a:p>
          <a:p>
            <a:pPr marL="457200" algn="l">
              <a:lnSpc>
                <a:spcPct val="115000"/>
              </a:lnSpc>
            </a:pPr>
            <a:endParaRPr lang="en-GB" sz="1200" b="1" dirty="0">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115000"/>
              </a:lnSpc>
            </a:pPr>
            <a:r>
              <a:rPr lang="en-GB" sz="1200" b="1" dirty="0">
                <a:effectLst/>
                <a:latin typeface="Calibri" panose="020F0502020204030204" pitchFamily="34" charset="0"/>
                <a:ea typeface="Calibri" panose="020F0502020204030204" pitchFamily="34" charset="0"/>
                <a:cs typeface="Arial" panose="020B0604020202020204" pitchFamily="34" charset="0"/>
              </a:rPr>
              <a:t>Do</a:t>
            </a: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Use multiple locations for your search</a:t>
            </a:r>
          </a:p>
          <a:p>
            <a:r>
              <a:rPr lang="en-GB" b="1" dirty="0"/>
              <a:t>When to Stop Searching</a:t>
            </a:r>
          </a:p>
          <a:p>
            <a:r>
              <a:rPr lang="en-GB" dirty="0"/>
              <a:t>- Repetition / answered question / up to date</a:t>
            </a:r>
          </a:p>
          <a:p>
            <a:endParaRPr lang="en-GB" b="1" dirty="0"/>
          </a:p>
          <a:p>
            <a:r>
              <a:rPr lang="en-GB" b="1" dirty="0"/>
              <a:t>Making Connections between Sources</a:t>
            </a:r>
          </a:p>
          <a:p>
            <a:r>
              <a:rPr lang="en-GB" dirty="0"/>
              <a:t>- Importance of good note making</a:t>
            </a:r>
          </a:p>
          <a:p>
            <a:r>
              <a:rPr lang="en-GB" dirty="0"/>
              <a:t>- Use the grid method</a:t>
            </a:r>
          </a:p>
        </p:txBody>
      </p:sp>
      <p:sp>
        <p:nvSpPr>
          <p:cNvPr id="4" name="Slide Number Placeholder 3"/>
          <p:cNvSpPr>
            <a:spLocks noGrp="1"/>
          </p:cNvSpPr>
          <p:nvPr>
            <p:ph type="sldNum" sz="quarter" idx="5"/>
          </p:nvPr>
        </p:nvSpPr>
        <p:spPr/>
        <p:txBody>
          <a:bodyPr/>
          <a:lstStyle/>
          <a:p>
            <a:fld id="{E96BC15C-466F-42C2-918E-9063BC2113C4}" type="slidenum">
              <a:rPr lang="en-GB" smtClean="0"/>
              <a:t>36</a:t>
            </a:fld>
            <a:endParaRPr lang="en-GB"/>
          </a:p>
        </p:txBody>
      </p:sp>
    </p:spTree>
    <p:extLst>
      <p:ext uri="{BB962C8B-B14F-4D97-AF65-F5344CB8AC3E}">
        <p14:creationId xmlns:p14="http://schemas.microsoft.com/office/powerpoint/2010/main" val="50170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Ways to contact us. </a:t>
            </a:r>
          </a:p>
          <a:p>
            <a:endParaRPr lang="en-GB" dirty="0"/>
          </a:p>
          <a:p>
            <a:r>
              <a:rPr lang="en-GB" dirty="0"/>
              <a:t>Our website has lots of useful info about literature searching and other topics. </a:t>
            </a:r>
          </a:p>
          <a:p>
            <a:endParaRPr lang="en-GB" dirty="0"/>
          </a:p>
          <a:p>
            <a:r>
              <a:rPr lang="en-GB" dirty="0"/>
              <a:t>Attendees to complete feedback form</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37</a:t>
            </a:fld>
            <a:endParaRPr lang="en-GB"/>
          </a:p>
        </p:txBody>
      </p:sp>
    </p:spTree>
    <p:extLst>
      <p:ext uri="{BB962C8B-B14F-4D97-AF65-F5344CB8AC3E}">
        <p14:creationId xmlns:p14="http://schemas.microsoft.com/office/powerpoint/2010/main" val="89883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Why we  search academic literature? Basically what’s the point.</a:t>
            </a:r>
          </a:p>
          <a:p>
            <a:endParaRPr lang="en-GB" dirty="0"/>
          </a:p>
          <a:p>
            <a:pPr marL="171450" indent="-171450">
              <a:buFontTx/>
              <a:buChar char="-"/>
            </a:pPr>
            <a:r>
              <a:rPr lang="en-GB" dirty="0"/>
              <a:t>Provide context on the area we are studying/researching</a:t>
            </a:r>
          </a:p>
          <a:p>
            <a:pPr marL="171450" indent="-171450">
              <a:buFontTx/>
              <a:buChar char="-"/>
            </a:pPr>
            <a:r>
              <a:rPr lang="en-GB" dirty="0"/>
              <a:t>Assess the current knowledge in a given area</a:t>
            </a:r>
          </a:p>
          <a:p>
            <a:pPr marL="171450" indent="-171450">
              <a:buFontTx/>
              <a:buChar char="-"/>
            </a:pPr>
            <a:r>
              <a:rPr lang="en-GB" dirty="0"/>
              <a:t>Discover what knowledge is currently unknown. Where are the gaps in the field. This is helpful to identify possible areas for research.</a:t>
            </a:r>
          </a:p>
          <a:p>
            <a:pPr marL="171450" indent="-171450">
              <a:buFontTx/>
              <a:buChar char="-"/>
            </a:pPr>
            <a:r>
              <a:rPr lang="en-GB" dirty="0"/>
              <a:t>Refine the scope of your study/research. Breaking an area down.</a:t>
            </a:r>
          </a:p>
          <a:p>
            <a:pPr marL="171450" indent="-171450">
              <a:buFontTx/>
              <a:buChar char="-"/>
            </a:pPr>
            <a:r>
              <a:rPr lang="en-GB" dirty="0"/>
              <a:t>Explore similar and related topics. How your area relates to other areas. </a:t>
            </a:r>
          </a:p>
        </p:txBody>
      </p:sp>
      <p:sp>
        <p:nvSpPr>
          <p:cNvPr id="4" name="Slide Number Placeholder 3"/>
          <p:cNvSpPr>
            <a:spLocks noGrp="1"/>
          </p:cNvSpPr>
          <p:nvPr>
            <p:ph type="sldNum" sz="quarter" idx="5"/>
          </p:nvPr>
        </p:nvSpPr>
        <p:spPr/>
        <p:txBody>
          <a:bodyPr/>
          <a:lstStyle/>
          <a:p>
            <a:fld id="{E96BC15C-466F-42C2-918E-9063BC2113C4}" type="slidenum">
              <a:rPr lang="en-GB" smtClean="0"/>
              <a:t>4</a:t>
            </a:fld>
            <a:endParaRPr lang="en-GB"/>
          </a:p>
        </p:txBody>
      </p:sp>
    </p:spTree>
    <p:extLst>
      <p:ext uri="{BB962C8B-B14F-4D97-AF65-F5344CB8AC3E}">
        <p14:creationId xmlns:p14="http://schemas.microsoft.com/office/powerpoint/2010/main" val="192713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Section 1: Planning your Literature Search</a:t>
            </a:r>
          </a:p>
          <a:p>
            <a:endParaRPr lang="en-GB" dirty="0"/>
          </a:p>
        </p:txBody>
      </p:sp>
      <p:sp>
        <p:nvSpPr>
          <p:cNvPr id="4" name="Slide Number Placeholder 3"/>
          <p:cNvSpPr>
            <a:spLocks noGrp="1"/>
          </p:cNvSpPr>
          <p:nvPr>
            <p:ph type="sldNum" sz="quarter" idx="5"/>
          </p:nvPr>
        </p:nvSpPr>
        <p:spPr/>
        <p:txBody>
          <a:bodyPr/>
          <a:lstStyle/>
          <a:p>
            <a:fld id="{E96BC15C-466F-42C2-918E-9063BC2113C4}" type="slidenum">
              <a:rPr lang="en-GB" smtClean="0"/>
              <a:t>5</a:t>
            </a:fld>
            <a:endParaRPr lang="en-GB"/>
          </a:p>
        </p:txBody>
      </p:sp>
    </p:spTree>
    <p:extLst>
      <p:ext uri="{BB962C8B-B14F-4D97-AF65-F5344CB8AC3E}">
        <p14:creationId xmlns:p14="http://schemas.microsoft.com/office/powerpoint/2010/main" val="427016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 </a:t>
            </a:r>
          </a:p>
          <a:p>
            <a:endParaRPr lang="en-GB" dirty="0"/>
          </a:p>
          <a:p>
            <a:r>
              <a:rPr lang="en-GB" dirty="0"/>
              <a:t>What is the difference between a literature search and a literature review? They are different. </a:t>
            </a:r>
          </a:p>
          <a:p>
            <a:endParaRPr lang="en-GB" dirty="0"/>
          </a:p>
          <a:p>
            <a:r>
              <a:rPr lang="en-GB" dirty="0"/>
              <a:t>Make sure you know which one you are have been asked to do. </a:t>
            </a:r>
          </a:p>
          <a:p>
            <a:endParaRPr lang="en-GB" dirty="0"/>
          </a:p>
          <a:p>
            <a:r>
              <a:rPr lang="en-GB" dirty="0"/>
              <a:t>You might start doing a literature search and then move into a literature review. You can’t do a literature review without having done a literature search.</a:t>
            </a:r>
          </a:p>
        </p:txBody>
      </p:sp>
      <p:sp>
        <p:nvSpPr>
          <p:cNvPr id="4" name="Slide Number Placeholder 3"/>
          <p:cNvSpPr>
            <a:spLocks noGrp="1"/>
          </p:cNvSpPr>
          <p:nvPr>
            <p:ph type="sldNum" sz="quarter" idx="5"/>
          </p:nvPr>
        </p:nvSpPr>
        <p:spPr/>
        <p:txBody>
          <a:bodyPr/>
          <a:lstStyle/>
          <a:p>
            <a:fld id="{E96BC15C-466F-42C2-918E-9063BC2113C4}" type="slidenum">
              <a:rPr lang="en-GB" smtClean="0"/>
              <a:t>6</a:t>
            </a:fld>
            <a:endParaRPr lang="en-GB"/>
          </a:p>
        </p:txBody>
      </p:sp>
    </p:spTree>
    <p:extLst>
      <p:ext uri="{BB962C8B-B14F-4D97-AF65-F5344CB8AC3E}">
        <p14:creationId xmlns:p14="http://schemas.microsoft.com/office/powerpoint/2010/main" val="267341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PERSON 1</a:t>
            </a:r>
          </a:p>
          <a:p>
            <a:pPr marL="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the importance of a search strategy.</a:t>
            </a:r>
          </a:p>
          <a:p>
            <a:pPr marL="0" lvl="0" indent="0">
              <a:lnSpc>
                <a:spcPct val="115000"/>
              </a:lnSpc>
              <a:buFont typeface="Calibri" panose="020F050202020403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Search strategy = process/approach to complete search</a:t>
            </a:r>
          </a:p>
          <a:p>
            <a:pPr marL="457200">
              <a:lnSpc>
                <a:spcPct val="115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800"/>
              </a:spcAft>
              <a:buFont typeface="Calibri" panose="020F050202020403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Explain how to plan a search.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1: Understand what you are searching for.</a:t>
            </a:r>
          </a:p>
          <a:p>
            <a:pPr marL="457200">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2: Scope out your subject area to identify keywords/phrases/questions.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15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3: Develop the keywords you have identified whilst scoping your subject area.</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4: Decide which shape of search you are going to do. </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15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Step 5: Recording you search</a:t>
            </a:r>
          </a:p>
          <a:p>
            <a:pPr indent="457200">
              <a:lnSpc>
                <a:spcPct val="115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Going to look at all these steps in detail.</a:t>
            </a:r>
          </a:p>
        </p:txBody>
      </p:sp>
      <p:sp>
        <p:nvSpPr>
          <p:cNvPr id="4" name="Slide Number Placeholder 3"/>
          <p:cNvSpPr>
            <a:spLocks noGrp="1"/>
          </p:cNvSpPr>
          <p:nvPr>
            <p:ph type="sldNum" sz="quarter" idx="5"/>
          </p:nvPr>
        </p:nvSpPr>
        <p:spPr/>
        <p:txBody>
          <a:bodyPr/>
          <a:lstStyle/>
          <a:p>
            <a:fld id="{E96BC15C-466F-42C2-918E-9063BC2113C4}" type="slidenum">
              <a:rPr lang="en-GB" smtClean="0"/>
              <a:t>7</a:t>
            </a:fld>
            <a:endParaRPr lang="en-GB"/>
          </a:p>
        </p:txBody>
      </p:sp>
    </p:spTree>
    <p:extLst>
      <p:ext uri="{BB962C8B-B14F-4D97-AF65-F5344CB8AC3E}">
        <p14:creationId xmlns:p14="http://schemas.microsoft.com/office/powerpoint/2010/main" val="210269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What is the question REALLY asking you? Have you read the question properly? Do you understand all the terms in the question etc.</a:t>
            </a:r>
          </a:p>
          <a:p>
            <a:endParaRPr lang="en-GB" dirty="0"/>
          </a:p>
          <a:p>
            <a:r>
              <a:rPr lang="en-GB" dirty="0"/>
              <a:t>What do you need to be able to do with the results from your literature search? Write a report, give a presentation etc. </a:t>
            </a:r>
          </a:p>
          <a:p>
            <a:endParaRPr lang="en-GB" dirty="0">
              <a:cs typeface="Calibri" panose="020F0502020204030204"/>
            </a:endParaRPr>
          </a:p>
          <a:p>
            <a:r>
              <a:rPr lang="en-GB" dirty="0">
                <a:cs typeface="Calibri" panose="020F0502020204030204"/>
              </a:rPr>
              <a:t>Are you actually looking for </a:t>
            </a:r>
            <a:r>
              <a:rPr lang="en-GB">
                <a:cs typeface="Calibri" panose="020F0502020204030204"/>
              </a:rPr>
              <a:t>literature would running a Google image search actually help with finding out how </a:t>
            </a:r>
          </a:p>
        </p:txBody>
      </p:sp>
      <p:sp>
        <p:nvSpPr>
          <p:cNvPr id="4" name="Slide Number Placeholder 3"/>
          <p:cNvSpPr>
            <a:spLocks noGrp="1"/>
          </p:cNvSpPr>
          <p:nvPr>
            <p:ph type="sldNum" sz="quarter" idx="5"/>
          </p:nvPr>
        </p:nvSpPr>
        <p:spPr/>
        <p:txBody>
          <a:bodyPr/>
          <a:lstStyle/>
          <a:p>
            <a:fld id="{E96BC15C-466F-42C2-918E-9063BC2113C4}" type="slidenum">
              <a:rPr lang="en-GB" smtClean="0"/>
              <a:t>8</a:t>
            </a:fld>
            <a:endParaRPr lang="en-GB"/>
          </a:p>
        </p:txBody>
      </p:sp>
    </p:spTree>
    <p:extLst>
      <p:ext uri="{BB962C8B-B14F-4D97-AF65-F5344CB8AC3E}">
        <p14:creationId xmlns:p14="http://schemas.microsoft.com/office/powerpoint/2010/main" val="420323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1</a:t>
            </a:r>
          </a:p>
          <a:p>
            <a:endParaRPr lang="en-GB" dirty="0"/>
          </a:p>
          <a:p>
            <a:r>
              <a:rPr lang="en-GB" dirty="0"/>
              <a:t>Put all your keyword/phrases/questions down somewhere. A popular method is a Mindmap. </a:t>
            </a:r>
          </a:p>
          <a:p>
            <a:endParaRPr lang="en-GB" dirty="0"/>
          </a:p>
          <a:p>
            <a:r>
              <a:rPr lang="en-GB" dirty="0"/>
              <a:t>We are going to show you how these search planning steps work with a worked example (automation in beer production)</a:t>
            </a:r>
          </a:p>
        </p:txBody>
      </p:sp>
      <p:sp>
        <p:nvSpPr>
          <p:cNvPr id="4" name="Slide Number Placeholder 3"/>
          <p:cNvSpPr>
            <a:spLocks noGrp="1"/>
          </p:cNvSpPr>
          <p:nvPr>
            <p:ph type="sldNum" sz="quarter" idx="5"/>
          </p:nvPr>
        </p:nvSpPr>
        <p:spPr/>
        <p:txBody>
          <a:bodyPr/>
          <a:lstStyle/>
          <a:p>
            <a:fld id="{E96BC15C-466F-42C2-918E-9063BC2113C4}" type="slidenum">
              <a:rPr lang="en-GB" smtClean="0"/>
              <a:t>9</a:t>
            </a:fld>
            <a:endParaRPr lang="en-GB"/>
          </a:p>
        </p:txBody>
      </p:sp>
    </p:spTree>
    <p:extLst>
      <p:ext uri="{BB962C8B-B14F-4D97-AF65-F5344CB8AC3E}">
        <p14:creationId xmlns:p14="http://schemas.microsoft.com/office/powerpoint/2010/main" val="323073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117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775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2D784-5506-48B3-BEC7-6EF8EB3AEEE4}" type="datetime1">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117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8BAA4-5A97-46DA-B4ED-5D38A0B063B1}" type="datetime1">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17750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583436477"/>
      </p:ext>
    </p:extLst>
  </p:cSld>
  <p:clrMap bg1="dk1" tx1="lt1" bg2="dk2" tx2="lt2" accent1="accent1" accent2="accent2" accent3="accent3" accent4="accent4" accent5="accent5" accent6="accent6" hlink="hlink" folHlink="folHlink"/>
  <p:sldLayoutIdLst>
    <p:sldLayoutId id="2147483691"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BCE9D-37B1-43DC-8996-F0F7A51EA03E}" type="datetime1">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583436477"/>
      </p:ext>
    </p:extLst>
  </p:cSld>
  <p:clrMap bg1="dk1" tx1="lt1" bg2="dk2" tx2="lt2" accent1="accent1" accent2="accent2" accent3="accent3" accent4="accent4" accent5="accent5" accent6="accent6" hlink="hlink" folHlink="folHlink"/>
  <p:sldLayoutIdLst>
    <p:sldLayoutId id="2147483694" r:id="rId1"/>
    <p:sldLayoutId id="214748369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32_127598DB.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bit.ly/techlibfeedback"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hyperlink" Target="mailto:techlib@lib.cam.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5" y="2221992"/>
            <a:ext cx="5464742" cy="1858617"/>
          </a:xfrm>
        </p:spPr>
        <p:txBody>
          <a:bodyPr anchor="b">
            <a:normAutofit fontScale="90000"/>
          </a:bodyPr>
          <a:lstStyle/>
          <a:p>
            <a:r>
              <a:rPr lang="en-GB" sz="4800" dirty="0">
                <a:cs typeface="Calibri Light"/>
              </a:rPr>
              <a:t>Finding What You Need For Your Fourth Year Project</a:t>
            </a:r>
            <a:br>
              <a:rPr lang="en-GB" sz="3100" dirty="0">
                <a:cs typeface="Calibri Light"/>
              </a:rPr>
            </a:br>
            <a:endParaRPr lang="en-GB" sz="3100" dirty="0">
              <a:cs typeface="Calibri Light"/>
            </a:endParaRPr>
          </a:p>
        </p:txBody>
      </p:sp>
      <p:sp>
        <p:nvSpPr>
          <p:cNvPr id="3" name="Subtitle 2"/>
          <p:cNvSpPr>
            <a:spLocks noGrp="1"/>
          </p:cNvSpPr>
          <p:nvPr>
            <p:ph type="subTitle" idx="1"/>
          </p:nvPr>
        </p:nvSpPr>
        <p:spPr>
          <a:xfrm>
            <a:off x="890339" y="4636008"/>
            <a:ext cx="3734014" cy="1572768"/>
          </a:xfrm>
        </p:spPr>
        <p:txBody>
          <a:bodyPr vert="horz" lIns="91440" tIns="45720" rIns="91440" bIns="45720" rtlCol="0" anchor="t">
            <a:normAutofit/>
          </a:bodyPr>
          <a:lstStyle/>
          <a:p>
            <a:pPr algn="l"/>
            <a:endParaRPr lang="en-GB" dirty="0">
              <a:cs typeface="Calibri"/>
            </a:endParaRPr>
          </a:p>
          <a:p>
            <a:pPr algn="l"/>
            <a:r>
              <a:rPr lang="en-GB" dirty="0">
                <a:cs typeface="Calibri"/>
              </a:rPr>
              <a:t>Technology Libraries Team</a:t>
            </a:r>
          </a:p>
          <a:p>
            <a:pPr algn="l"/>
            <a:endParaRPr lang="en-GB" dirty="0">
              <a:cs typeface="Calibri"/>
            </a:endParaRPr>
          </a:p>
        </p:txBody>
      </p:sp>
      <p:sp>
        <p:nvSpPr>
          <p:cNvPr id="308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A8BCAEC-C213-4570-82CA-9D5D047C285F}"/>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9849F857-D318-1A23-D3EE-2E07E00034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319" y="5907290"/>
            <a:ext cx="2008189" cy="56991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6508B5-162D-4BB2-84B5-EDE588C1D707}"/>
              </a:ext>
            </a:extLst>
          </p:cNvPr>
          <p:cNvSpPr/>
          <p:nvPr/>
        </p:nvSpPr>
        <p:spPr>
          <a:xfrm>
            <a:off x="104273" y="104040"/>
            <a:ext cx="611196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2: Worked Example</a:t>
            </a:r>
          </a:p>
        </p:txBody>
      </p:sp>
      <p:pic>
        <p:nvPicPr>
          <p:cNvPr id="11266" name="Picture 2" descr="A mind map demonstrating the connections around the scope of the topic. Including;&#10;What automation already exists? Is automation used in other industries? Is automation used in other food/beverage production?&#10;How does brewing work?&#10;What lessons can be drawn from the big brewers?&#10;What automation can be brought off the shelf?&#10;&#10;">
            <a:extLst>
              <a:ext uri="{FF2B5EF4-FFF2-40B4-BE49-F238E27FC236}">
                <a16:creationId xmlns:a16="http://schemas.microsoft.com/office/drawing/2014/main" id="{8977D218-67E8-465A-BE89-D8C21BE7EC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779" y="1043654"/>
            <a:ext cx="10905689" cy="4171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4AD22A-1D84-432F-BD03-44D75187F748}"/>
              </a:ext>
            </a:extLst>
          </p:cNvPr>
          <p:cNvSpPr txBox="1"/>
          <p:nvPr/>
        </p:nvSpPr>
        <p:spPr>
          <a:xfrm>
            <a:off x="518056" y="5612235"/>
            <a:ext cx="10905688" cy="584775"/>
          </a:xfrm>
          <a:prstGeom prst="rect">
            <a:avLst/>
          </a:prstGeom>
          <a:noFill/>
        </p:spPr>
        <p:txBody>
          <a:bodyPr wrap="square" rtlCol="0">
            <a:spAutoFit/>
          </a:bodyPr>
          <a:lstStyle/>
          <a:p>
            <a:pPr algn="ctr"/>
            <a:r>
              <a:rPr lang="en-GB" sz="3200" dirty="0">
                <a:solidFill>
                  <a:srgbClr val="00B0F0"/>
                </a:solidFill>
              </a:rPr>
              <a:t>Keywords: Automation / Beer / Production</a:t>
            </a:r>
          </a:p>
        </p:txBody>
      </p:sp>
      <p:sp>
        <p:nvSpPr>
          <p:cNvPr id="4" name="Rectangle 3">
            <a:extLst>
              <a:ext uri="{FF2B5EF4-FFF2-40B4-BE49-F238E27FC236}">
                <a16:creationId xmlns:a16="http://schemas.microsoft.com/office/drawing/2014/main" id="{1261BD19-3E03-4928-8FAC-A266A6C32A8E}"/>
              </a:ext>
              <a:ext uri="{C183D7F6-B498-43B3-948B-1728B52AA6E4}">
                <adec:decorative xmlns:adec="http://schemas.microsoft.com/office/drawing/2017/decorative" val="1"/>
              </a:ext>
            </a:extLst>
          </p:cNvPr>
          <p:cNvSpPr/>
          <p:nvPr/>
        </p:nvSpPr>
        <p:spPr>
          <a:xfrm>
            <a:off x="5041783" y="2072081"/>
            <a:ext cx="1174459"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C90B02C-16A6-4ED3-B994-84A204C4CDFC}"/>
              </a:ext>
              <a:ext uri="{C183D7F6-B498-43B3-948B-1728B52AA6E4}">
                <adec:decorative xmlns:adec="http://schemas.microsoft.com/office/drawing/2017/decorative" val="1"/>
              </a:ext>
            </a:extLst>
          </p:cNvPr>
          <p:cNvSpPr/>
          <p:nvPr/>
        </p:nvSpPr>
        <p:spPr>
          <a:xfrm>
            <a:off x="5346583" y="2350315"/>
            <a:ext cx="1174459"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16255A-C4B7-4744-81E6-A67A2AC49C50}"/>
              </a:ext>
              <a:ext uri="{C183D7F6-B498-43B3-948B-1728B52AA6E4}">
                <adec:decorative xmlns:adec="http://schemas.microsoft.com/office/drawing/2017/decorative" val="1"/>
              </a:ext>
            </a:extLst>
          </p:cNvPr>
          <p:cNvSpPr/>
          <p:nvPr/>
        </p:nvSpPr>
        <p:spPr>
          <a:xfrm>
            <a:off x="6434356" y="2085363"/>
            <a:ext cx="764796" cy="2516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1658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406A3AD3-0213-4787-ABE0-79156F5A87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20" y="168393"/>
            <a:ext cx="8941783" cy="56243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BF30709-85BC-431D-A63E-879CEB816A92}"/>
              </a:ext>
            </a:extLst>
          </p:cNvPr>
          <p:cNvSpPr/>
          <p:nvPr/>
        </p:nvSpPr>
        <p:spPr>
          <a:xfrm>
            <a:off x="298509" y="38344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Step 3: Develop</a:t>
            </a:r>
          </a:p>
        </p:txBody>
      </p:sp>
      <p:sp>
        <p:nvSpPr>
          <p:cNvPr id="4" name="TextBox 3">
            <a:extLst>
              <a:ext uri="{FF2B5EF4-FFF2-40B4-BE49-F238E27FC236}">
                <a16:creationId xmlns:a16="http://schemas.microsoft.com/office/drawing/2014/main" id="{674013EA-C9C8-4758-A4A3-50099D91DE63}"/>
              </a:ext>
            </a:extLst>
          </p:cNvPr>
          <p:cNvSpPr txBox="1"/>
          <p:nvPr/>
        </p:nvSpPr>
        <p:spPr>
          <a:xfrm>
            <a:off x="578840" y="5687736"/>
            <a:ext cx="11034320" cy="954107"/>
          </a:xfrm>
          <a:prstGeom prst="rect">
            <a:avLst/>
          </a:prstGeom>
          <a:noFill/>
        </p:spPr>
        <p:txBody>
          <a:bodyPr wrap="square" rtlCol="0">
            <a:spAutoFit/>
          </a:bodyPr>
          <a:lstStyle/>
          <a:p>
            <a:pPr algn="ctr"/>
            <a:r>
              <a:rPr lang="en-GB" sz="2800" dirty="0"/>
              <a:t>Develop the key words from Step 2. Think of synonyms, abbreviations, alternative spellings. </a:t>
            </a:r>
          </a:p>
        </p:txBody>
      </p:sp>
    </p:spTree>
    <p:extLst>
      <p:ext uri="{BB962C8B-B14F-4D97-AF65-F5344CB8AC3E}">
        <p14:creationId xmlns:p14="http://schemas.microsoft.com/office/powerpoint/2010/main" val="124757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3E3E23-7693-4BF7-91A4-468940CC2087}"/>
              </a:ext>
            </a:extLst>
          </p:cNvPr>
          <p:cNvSpPr/>
          <p:nvPr/>
        </p:nvSpPr>
        <p:spPr>
          <a:xfrm>
            <a:off x="104273" y="104040"/>
            <a:ext cx="611196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3: Worked Example</a:t>
            </a:r>
          </a:p>
        </p:txBody>
      </p:sp>
      <p:sp>
        <p:nvSpPr>
          <p:cNvPr id="4" name="TextBox 3">
            <a:extLst>
              <a:ext uri="{FF2B5EF4-FFF2-40B4-BE49-F238E27FC236}">
                <a16:creationId xmlns:a16="http://schemas.microsoft.com/office/drawing/2014/main" id="{33358ACD-F9A8-4318-A828-6C634630FEB2}"/>
              </a:ext>
              <a:ext uri="{C183D7F6-B498-43B3-948B-1728B52AA6E4}">
                <adec:decorative xmlns:adec="http://schemas.microsoft.com/office/drawing/2017/decorative" val="1"/>
              </a:ext>
            </a:extLst>
          </p:cNvPr>
          <p:cNvSpPr txBox="1"/>
          <p:nvPr/>
        </p:nvSpPr>
        <p:spPr>
          <a:xfrm>
            <a:off x="196346" y="3931998"/>
            <a:ext cx="1905802" cy="369332"/>
          </a:xfrm>
          <a:prstGeom prst="rect">
            <a:avLst/>
          </a:prstGeom>
          <a:noFill/>
        </p:spPr>
        <p:txBody>
          <a:bodyPr wrap="square" rtlCol="0">
            <a:spAutoFit/>
          </a:bodyPr>
          <a:lstStyle/>
          <a:p>
            <a:r>
              <a:rPr lang="en-GB" dirty="0"/>
              <a:t>Automated</a:t>
            </a:r>
          </a:p>
        </p:txBody>
      </p:sp>
      <p:sp>
        <p:nvSpPr>
          <p:cNvPr id="5" name="TextBox 4">
            <a:extLst>
              <a:ext uri="{FF2B5EF4-FFF2-40B4-BE49-F238E27FC236}">
                <a16:creationId xmlns:a16="http://schemas.microsoft.com/office/drawing/2014/main" id="{0DFFAB3F-76BC-48FC-86F0-CEE00FEB38BB}"/>
              </a:ext>
              <a:ext uri="{C183D7F6-B498-43B3-948B-1728B52AA6E4}">
                <adec:decorative xmlns:adec="http://schemas.microsoft.com/office/drawing/2017/decorative" val="1"/>
              </a:ext>
            </a:extLst>
          </p:cNvPr>
          <p:cNvSpPr txBox="1"/>
          <p:nvPr/>
        </p:nvSpPr>
        <p:spPr>
          <a:xfrm>
            <a:off x="4129365" y="3931998"/>
            <a:ext cx="1809549" cy="369332"/>
          </a:xfrm>
          <a:prstGeom prst="rect">
            <a:avLst/>
          </a:prstGeom>
          <a:noFill/>
        </p:spPr>
        <p:txBody>
          <a:bodyPr wrap="square" rtlCol="0">
            <a:spAutoFit/>
          </a:bodyPr>
          <a:lstStyle/>
          <a:p>
            <a:r>
              <a:rPr lang="en-GB" dirty="0"/>
              <a:t>Industrialised</a:t>
            </a:r>
          </a:p>
        </p:txBody>
      </p:sp>
      <p:sp>
        <p:nvSpPr>
          <p:cNvPr id="6" name="TextBox 5">
            <a:extLst>
              <a:ext uri="{FF2B5EF4-FFF2-40B4-BE49-F238E27FC236}">
                <a16:creationId xmlns:a16="http://schemas.microsoft.com/office/drawing/2014/main" id="{01EF9BD6-54E3-4E66-94EF-92911932EA30}"/>
              </a:ext>
              <a:ext uri="{C183D7F6-B498-43B3-948B-1728B52AA6E4}">
                <adec:decorative xmlns:adec="http://schemas.microsoft.com/office/drawing/2017/decorative" val="1"/>
              </a:ext>
            </a:extLst>
          </p:cNvPr>
          <p:cNvSpPr txBox="1"/>
          <p:nvPr/>
        </p:nvSpPr>
        <p:spPr>
          <a:xfrm>
            <a:off x="2011679" y="3969665"/>
            <a:ext cx="2656573" cy="369332"/>
          </a:xfrm>
          <a:prstGeom prst="rect">
            <a:avLst/>
          </a:prstGeom>
          <a:noFill/>
        </p:spPr>
        <p:txBody>
          <a:bodyPr wrap="square" rtlCol="0">
            <a:spAutoFit/>
          </a:bodyPr>
          <a:lstStyle/>
          <a:p>
            <a:r>
              <a:rPr lang="en-GB" dirty="0"/>
              <a:t>Mechanisation</a:t>
            </a:r>
          </a:p>
        </p:txBody>
      </p:sp>
      <p:sp>
        <p:nvSpPr>
          <p:cNvPr id="7" name="TextBox 6">
            <a:extLst>
              <a:ext uri="{FF2B5EF4-FFF2-40B4-BE49-F238E27FC236}">
                <a16:creationId xmlns:a16="http://schemas.microsoft.com/office/drawing/2014/main" id="{772F69A1-7409-43CC-B539-0D56E5805B6C}"/>
              </a:ext>
              <a:ext uri="{C183D7F6-B498-43B3-948B-1728B52AA6E4}">
                <adec:decorative xmlns:adec="http://schemas.microsoft.com/office/drawing/2017/decorative" val="1"/>
              </a:ext>
            </a:extLst>
          </p:cNvPr>
          <p:cNvSpPr txBox="1"/>
          <p:nvPr/>
        </p:nvSpPr>
        <p:spPr>
          <a:xfrm>
            <a:off x="1999866" y="5039128"/>
            <a:ext cx="2464067" cy="369332"/>
          </a:xfrm>
          <a:prstGeom prst="rect">
            <a:avLst/>
          </a:prstGeom>
          <a:noFill/>
        </p:spPr>
        <p:txBody>
          <a:bodyPr wrap="square" rtlCol="0">
            <a:spAutoFit/>
          </a:bodyPr>
          <a:lstStyle/>
          <a:p>
            <a:r>
              <a:rPr lang="en-GB" dirty="0"/>
              <a:t>Mechanization</a:t>
            </a:r>
          </a:p>
        </p:txBody>
      </p:sp>
      <p:sp>
        <p:nvSpPr>
          <p:cNvPr id="8" name="TextBox 7">
            <a:extLst>
              <a:ext uri="{FF2B5EF4-FFF2-40B4-BE49-F238E27FC236}">
                <a16:creationId xmlns:a16="http://schemas.microsoft.com/office/drawing/2014/main" id="{E9C01B63-121F-4AD8-A397-32B2124D7583}"/>
              </a:ext>
              <a:ext uri="{C183D7F6-B498-43B3-948B-1728B52AA6E4}">
                <adec:decorative xmlns:adec="http://schemas.microsoft.com/office/drawing/2017/decorative" val="1"/>
              </a:ext>
            </a:extLst>
          </p:cNvPr>
          <p:cNvSpPr txBox="1"/>
          <p:nvPr/>
        </p:nvSpPr>
        <p:spPr>
          <a:xfrm>
            <a:off x="4047549" y="5032847"/>
            <a:ext cx="1973179" cy="369332"/>
          </a:xfrm>
          <a:prstGeom prst="rect">
            <a:avLst/>
          </a:prstGeom>
          <a:noFill/>
        </p:spPr>
        <p:txBody>
          <a:bodyPr wrap="square" rtlCol="0">
            <a:spAutoFit/>
          </a:bodyPr>
          <a:lstStyle/>
          <a:p>
            <a:r>
              <a:rPr lang="en-GB" dirty="0"/>
              <a:t>Industrialization</a:t>
            </a:r>
          </a:p>
        </p:txBody>
      </p:sp>
      <p:sp>
        <p:nvSpPr>
          <p:cNvPr id="9" name="Oval 8" descr="Development of keyword automation to include:&#10;automated, mechanisation, mechanization, industrialised, industrialization.">
            <a:extLst>
              <a:ext uri="{FF2B5EF4-FFF2-40B4-BE49-F238E27FC236}">
                <a16:creationId xmlns:a16="http://schemas.microsoft.com/office/drawing/2014/main" id="{5EAD2F35-D26E-4D79-845B-F6E0B3D09EF8}"/>
              </a:ext>
            </a:extLst>
          </p:cNvPr>
          <p:cNvSpPr/>
          <p:nvPr/>
        </p:nvSpPr>
        <p:spPr>
          <a:xfrm>
            <a:off x="1648392" y="2449240"/>
            <a:ext cx="2656573" cy="762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Automation</a:t>
            </a:r>
          </a:p>
        </p:txBody>
      </p:sp>
      <p:cxnSp>
        <p:nvCxnSpPr>
          <p:cNvPr id="12" name="Straight Arrow Connector 11" descr="Development of keyword automation to include:&#10;automated, mechanisation, mechanization, industrialised, industrialization.">
            <a:extLst>
              <a:ext uri="{FF2B5EF4-FFF2-40B4-BE49-F238E27FC236}">
                <a16:creationId xmlns:a16="http://schemas.microsoft.com/office/drawing/2014/main" id="{F1F0FF46-C66E-4BE4-B606-5D76185553FD}"/>
              </a:ext>
              <a:ext uri="{C183D7F6-B498-43B3-948B-1728B52AA6E4}">
                <adec:decorative xmlns:adec="http://schemas.microsoft.com/office/drawing/2017/decorative" val="1"/>
              </a:ext>
            </a:extLst>
          </p:cNvPr>
          <p:cNvCxnSpPr>
            <a:cxnSpLocks/>
          </p:cNvCxnSpPr>
          <p:nvPr/>
        </p:nvCxnSpPr>
        <p:spPr>
          <a:xfrm flipH="1">
            <a:off x="973123" y="3075596"/>
            <a:ext cx="582869" cy="8187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Development of keyword automation to include:&#10;automated, mechanisation, mechanization, industrialised, industrialization.">
            <a:extLst>
              <a:ext uri="{FF2B5EF4-FFF2-40B4-BE49-F238E27FC236}">
                <a16:creationId xmlns:a16="http://schemas.microsoft.com/office/drawing/2014/main" id="{5B36850E-03B4-4595-A404-8A964693D3B3}"/>
              </a:ext>
              <a:ext uri="{C183D7F6-B498-43B3-948B-1728B52AA6E4}">
                <adec:decorative xmlns:adec="http://schemas.microsoft.com/office/drawing/2017/decorative" val="1"/>
              </a:ext>
            </a:extLst>
          </p:cNvPr>
          <p:cNvCxnSpPr>
            <a:cxnSpLocks/>
          </p:cNvCxnSpPr>
          <p:nvPr/>
        </p:nvCxnSpPr>
        <p:spPr>
          <a:xfrm>
            <a:off x="4028370" y="3212229"/>
            <a:ext cx="490886" cy="56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descr="Development of keyword automation to include:&#10;automated, mechanisation, mechanization, industrialised, industrialization.">
            <a:extLst>
              <a:ext uri="{FF2B5EF4-FFF2-40B4-BE49-F238E27FC236}">
                <a16:creationId xmlns:a16="http://schemas.microsoft.com/office/drawing/2014/main" id="{10DEE315-5BD9-4E4C-80D0-6FFF203A9EDC}"/>
              </a:ext>
              <a:ext uri="{C183D7F6-B498-43B3-948B-1728B52AA6E4}">
                <adec:decorative xmlns:adec="http://schemas.microsoft.com/office/drawing/2017/decorative" val="1"/>
              </a:ext>
            </a:extLst>
          </p:cNvPr>
          <p:cNvCxnSpPr>
            <a:cxnSpLocks/>
          </p:cNvCxnSpPr>
          <p:nvPr/>
        </p:nvCxnSpPr>
        <p:spPr>
          <a:xfrm>
            <a:off x="2815826" y="3309914"/>
            <a:ext cx="0" cy="6075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Development of keyword automation to include:&#10;automated, mechanisation, mechanization, industrialised, industrialization.">
            <a:extLst>
              <a:ext uri="{FF2B5EF4-FFF2-40B4-BE49-F238E27FC236}">
                <a16:creationId xmlns:a16="http://schemas.microsoft.com/office/drawing/2014/main" id="{7C55AD9D-9221-4D3A-95E8-71E9A0938DBC}"/>
              </a:ext>
              <a:ext uri="{C183D7F6-B498-43B3-948B-1728B52AA6E4}">
                <adec:decorative xmlns:adec="http://schemas.microsoft.com/office/drawing/2017/decorative" val="1"/>
              </a:ext>
            </a:extLst>
          </p:cNvPr>
          <p:cNvCxnSpPr>
            <a:cxnSpLocks/>
          </p:cNvCxnSpPr>
          <p:nvPr/>
        </p:nvCxnSpPr>
        <p:spPr>
          <a:xfrm>
            <a:off x="2815826" y="4406214"/>
            <a:ext cx="0" cy="565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descr="Development of keyword automation to include:&#10;automated, mechanisation, mechanization, industrialised, industrialization.">
            <a:extLst>
              <a:ext uri="{FF2B5EF4-FFF2-40B4-BE49-F238E27FC236}">
                <a16:creationId xmlns:a16="http://schemas.microsoft.com/office/drawing/2014/main" id="{3321CA0E-D293-4BD0-9F13-385FD70BB241}"/>
              </a:ext>
              <a:ext uri="{C183D7F6-B498-43B3-948B-1728B52AA6E4}">
                <adec:decorative xmlns:adec="http://schemas.microsoft.com/office/drawing/2017/decorative" val="1"/>
              </a:ext>
            </a:extLst>
          </p:cNvPr>
          <p:cNvCxnSpPr>
            <a:cxnSpLocks/>
          </p:cNvCxnSpPr>
          <p:nvPr/>
        </p:nvCxnSpPr>
        <p:spPr>
          <a:xfrm>
            <a:off x="4982568" y="4325399"/>
            <a:ext cx="0" cy="636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Oval 21" descr="A development of the keyword beer to include ale. ">
            <a:extLst>
              <a:ext uri="{FF2B5EF4-FFF2-40B4-BE49-F238E27FC236}">
                <a16:creationId xmlns:a16="http://schemas.microsoft.com/office/drawing/2014/main" id="{73083A47-2A65-45CC-85EF-31DDC14969C1}"/>
              </a:ext>
            </a:extLst>
          </p:cNvPr>
          <p:cNvSpPr/>
          <p:nvPr/>
        </p:nvSpPr>
        <p:spPr>
          <a:xfrm>
            <a:off x="8306605" y="4307569"/>
            <a:ext cx="2656573" cy="762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Beer</a:t>
            </a:r>
          </a:p>
        </p:txBody>
      </p:sp>
      <p:cxnSp>
        <p:nvCxnSpPr>
          <p:cNvPr id="23" name="Straight Arrow Connector 22" descr="A development of the keyword beer to include ale. ">
            <a:extLst>
              <a:ext uri="{FF2B5EF4-FFF2-40B4-BE49-F238E27FC236}">
                <a16:creationId xmlns:a16="http://schemas.microsoft.com/office/drawing/2014/main" id="{C4105F82-23FD-465A-89A2-C2F2AA51905C}"/>
              </a:ext>
              <a:ext uri="{C183D7F6-B498-43B3-948B-1728B52AA6E4}">
                <adec:decorative xmlns:adec="http://schemas.microsoft.com/office/drawing/2017/decorative" val="1"/>
              </a:ext>
            </a:extLst>
          </p:cNvPr>
          <p:cNvCxnSpPr>
            <a:cxnSpLocks/>
          </p:cNvCxnSpPr>
          <p:nvPr/>
        </p:nvCxnSpPr>
        <p:spPr>
          <a:xfrm>
            <a:off x="9711893" y="5300461"/>
            <a:ext cx="0" cy="6930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643748-94B9-4EBB-AC4A-D4328E5778EB}"/>
              </a:ext>
              <a:ext uri="{C183D7F6-B498-43B3-948B-1728B52AA6E4}">
                <adec:decorative xmlns:adec="http://schemas.microsoft.com/office/drawing/2017/decorative" val="1"/>
              </a:ext>
            </a:extLst>
          </p:cNvPr>
          <p:cNvSpPr txBox="1"/>
          <p:nvPr/>
        </p:nvSpPr>
        <p:spPr>
          <a:xfrm>
            <a:off x="9484092" y="6136073"/>
            <a:ext cx="1973179" cy="369332"/>
          </a:xfrm>
          <a:prstGeom prst="rect">
            <a:avLst/>
          </a:prstGeom>
          <a:noFill/>
        </p:spPr>
        <p:txBody>
          <a:bodyPr wrap="square" rtlCol="0">
            <a:spAutoFit/>
          </a:bodyPr>
          <a:lstStyle/>
          <a:p>
            <a:r>
              <a:rPr lang="en-GB" dirty="0"/>
              <a:t>Ale</a:t>
            </a:r>
          </a:p>
        </p:txBody>
      </p:sp>
      <p:sp>
        <p:nvSpPr>
          <p:cNvPr id="27" name="Oval 26" descr="The development of the keyword production to include:&#10;manufacture, manufacturing and fermentation.">
            <a:extLst>
              <a:ext uri="{FF2B5EF4-FFF2-40B4-BE49-F238E27FC236}">
                <a16:creationId xmlns:a16="http://schemas.microsoft.com/office/drawing/2014/main" id="{8B84FF05-671D-4AE7-9C1B-7CB45CAE7AA1}"/>
              </a:ext>
            </a:extLst>
          </p:cNvPr>
          <p:cNvSpPr/>
          <p:nvPr/>
        </p:nvSpPr>
        <p:spPr>
          <a:xfrm>
            <a:off x="7767587" y="635267"/>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Production</a:t>
            </a:r>
          </a:p>
        </p:txBody>
      </p:sp>
      <p:sp>
        <p:nvSpPr>
          <p:cNvPr id="28" name="TextBox 27">
            <a:extLst>
              <a:ext uri="{FF2B5EF4-FFF2-40B4-BE49-F238E27FC236}">
                <a16:creationId xmlns:a16="http://schemas.microsoft.com/office/drawing/2014/main" id="{AA5B9CB0-B4BD-410C-AEAB-01DD7F01F8DE}"/>
              </a:ext>
              <a:ext uri="{C183D7F6-B498-43B3-948B-1728B52AA6E4}">
                <adec:decorative xmlns:adec="http://schemas.microsoft.com/office/drawing/2017/decorative" val="1"/>
              </a:ext>
            </a:extLst>
          </p:cNvPr>
          <p:cNvSpPr txBox="1"/>
          <p:nvPr/>
        </p:nvSpPr>
        <p:spPr>
          <a:xfrm>
            <a:off x="7223768" y="3429000"/>
            <a:ext cx="1742172" cy="369332"/>
          </a:xfrm>
          <a:prstGeom prst="rect">
            <a:avLst/>
          </a:prstGeom>
          <a:noFill/>
        </p:spPr>
        <p:txBody>
          <a:bodyPr wrap="square" rtlCol="0">
            <a:spAutoFit/>
          </a:bodyPr>
          <a:lstStyle/>
          <a:p>
            <a:r>
              <a:rPr lang="en-GB" dirty="0"/>
              <a:t>Manufacturing</a:t>
            </a:r>
          </a:p>
        </p:txBody>
      </p:sp>
      <p:sp>
        <p:nvSpPr>
          <p:cNvPr id="29" name="TextBox 28">
            <a:extLst>
              <a:ext uri="{FF2B5EF4-FFF2-40B4-BE49-F238E27FC236}">
                <a16:creationId xmlns:a16="http://schemas.microsoft.com/office/drawing/2014/main" id="{04EACADD-231C-4DD4-B43C-2299EC9F9918}"/>
              </a:ext>
              <a:ext uri="{C183D7F6-B498-43B3-948B-1728B52AA6E4}">
                <adec:decorative xmlns:adec="http://schemas.microsoft.com/office/drawing/2017/decorative" val="1"/>
              </a:ext>
            </a:extLst>
          </p:cNvPr>
          <p:cNvSpPr txBox="1"/>
          <p:nvPr/>
        </p:nvSpPr>
        <p:spPr>
          <a:xfrm>
            <a:off x="7161200" y="2137754"/>
            <a:ext cx="2473692" cy="369332"/>
          </a:xfrm>
          <a:prstGeom prst="rect">
            <a:avLst/>
          </a:prstGeom>
          <a:noFill/>
        </p:spPr>
        <p:txBody>
          <a:bodyPr wrap="square" rtlCol="0">
            <a:spAutoFit/>
          </a:bodyPr>
          <a:lstStyle/>
          <a:p>
            <a:r>
              <a:rPr lang="en-GB" dirty="0"/>
              <a:t>Manufacture</a:t>
            </a:r>
          </a:p>
        </p:txBody>
      </p:sp>
      <p:sp>
        <p:nvSpPr>
          <p:cNvPr id="30" name="TextBox 29" descr="The development of the keyword production to include:&#10;manufacture, manufacturing and fermentation.">
            <a:extLst>
              <a:ext uri="{FF2B5EF4-FFF2-40B4-BE49-F238E27FC236}">
                <a16:creationId xmlns:a16="http://schemas.microsoft.com/office/drawing/2014/main" id="{2387450B-1F5F-445A-84F3-F59B55883D93}"/>
              </a:ext>
              <a:ext uri="{C183D7F6-B498-43B3-948B-1728B52AA6E4}">
                <adec:decorative xmlns:adec="http://schemas.microsoft.com/office/drawing/2017/decorative" val="0"/>
              </a:ext>
            </a:extLst>
          </p:cNvPr>
          <p:cNvSpPr txBox="1"/>
          <p:nvPr/>
        </p:nvSpPr>
        <p:spPr>
          <a:xfrm>
            <a:off x="10329512" y="2118683"/>
            <a:ext cx="1491916" cy="369332"/>
          </a:xfrm>
          <a:prstGeom prst="rect">
            <a:avLst/>
          </a:prstGeom>
          <a:noFill/>
        </p:spPr>
        <p:txBody>
          <a:bodyPr wrap="square" rtlCol="0">
            <a:spAutoFit/>
          </a:bodyPr>
          <a:lstStyle/>
          <a:p>
            <a:r>
              <a:rPr lang="en-GB" dirty="0"/>
              <a:t>Fermentation</a:t>
            </a:r>
          </a:p>
        </p:txBody>
      </p:sp>
      <p:cxnSp>
        <p:nvCxnSpPr>
          <p:cNvPr id="34" name="Straight Arrow Connector 33" descr="The development of the keyword production to include:&#10;manufacture, manufacturing and fermentation.">
            <a:extLst>
              <a:ext uri="{FF2B5EF4-FFF2-40B4-BE49-F238E27FC236}">
                <a16:creationId xmlns:a16="http://schemas.microsoft.com/office/drawing/2014/main" id="{C7989242-61E2-425B-868E-8E174DDBC034}"/>
              </a:ext>
              <a:ext uri="{C183D7F6-B498-43B3-948B-1728B52AA6E4}">
                <adec:decorative xmlns:adec="http://schemas.microsoft.com/office/drawing/2017/decorative" val="1"/>
              </a:ext>
            </a:extLst>
          </p:cNvPr>
          <p:cNvCxnSpPr/>
          <p:nvPr/>
        </p:nvCxnSpPr>
        <p:spPr>
          <a:xfrm flipH="1">
            <a:off x="7697002" y="1562458"/>
            <a:ext cx="500515" cy="538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descr="The development of the keyword production to include:&#10;manufacture, manufacturing and fermentation.">
            <a:extLst>
              <a:ext uri="{FF2B5EF4-FFF2-40B4-BE49-F238E27FC236}">
                <a16:creationId xmlns:a16="http://schemas.microsoft.com/office/drawing/2014/main" id="{3CA6F1AA-CF0E-4F69-B9FB-690B6C998E34}"/>
              </a:ext>
              <a:ext uri="{C183D7F6-B498-43B3-948B-1728B52AA6E4}">
                <adec:decorative xmlns:adec="http://schemas.microsoft.com/office/drawing/2017/decorative" val="1"/>
              </a:ext>
            </a:extLst>
          </p:cNvPr>
          <p:cNvCxnSpPr>
            <a:cxnSpLocks/>
          </p:cNvCxnSpPr>
          <p:nvPr/>
        </p:nvCxnSpPr>
        <p:spPr>
          <a:xfrm>
            <a:off x="10518806" y="1532637"/>
            <a:ext cx="490886" cy="5670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descr="The development of the keyword production to include:&#10;manufacture, manufacturing and fermentation.">
            <a:extLst>
              <a:ext uri="{FF2B5EF4-FFF2-40B4-BE49-F238E27FC236}">
                <a16:creationId xmlns:a16="http://schemas.microsoft.com/office/drawing/2014/main" id="{16C579E2-CF28-4A87-A3A2-A9ACDB56D0AF}"/>
              </a:ext>
              <a:ext uri="{C183D7F6-B498-43B3-948B-1728B52AA6E4}">
                <adec:decorative xmlns:adec="http://schemas.microsoft.com/office/drawing/2017/decorative" val="1"/>
              </a:ext>
            </a:extLst>
          </p:cNvPr>
          <p:cNvCxnSpPr>
            <a:cxnSpLocks/>
          </p:cNvCxnSpPr>
          <p:nvPr/>
        </p:nvCxnSpPr>
        <p:spPr>
          <a:xfrm>
            <a:off x="7764376" y="2659380"/>
            <a:ext cx="0" cy="6775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01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99D6B4-D2B5-4735-5B17-0071A3B649AD}"/>
              </a:ext>
            </a:extLst>
          </p:cNvPr>
          <p:cNvSpPr>
            <a:spLocks noGrp="1"/>
          </p:cNvSpPr>
          <p:nvPr>
            <p:ph type="sldNum" sz="quarter" idx="12"/>
          </p:nvPr>
        </p:nvSpPr>
        <p:spPr/>
        <p:txBody>
          <a:bodyPr/>
          <a:lstStyle/>
          <a:p>
            <a:fld id="{48F63A3B-78C7-47BE-AE5E-E10140E04643}" type="slidenum">
              <a:rPr lang="en-US" smtClean="0"/>
              <a:t>13</a:t>
            </a:fld>
            <a:endParaRPr lang="en-US"/>
          </a:p>
        </p:txBody>
      </p:sp>
      <p:sp>
        <p:nvSpPr>
          <p:cNvPr id="7" name="Rectangle: Rounded Corners 6">
            <a:extLst>
              <a:ext uri="{FF2B5EF4-FFF2-40B4-BE49-F238E27FC236}">
                <a16:creationId xmlns:a16="http://schemas.microsoft.com/office/drawing/2014/main" id="{64F67399-F3A4-A87B-7570-EE45C9A289F0}"/>
              </a:ext>
            </a:extLst>
          </p:cNvPr>
          <p:cNvSpPr/>
          <p:nvPr/>
        </p:nvSpPr>
        <p:spPr>
          <a:xfrm>
            <a:off x="104273" y="104040"/>
            <a:ext cx="3482989" cy="762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t>Step 3: Develop</a:t>
            </a:r>
          </a:p>
        </p:txBody>
      </p:sp>
      <p:sp>
        <p:nvSpPr>
          <p:cNvPr id="8" name="TextBox 7">
            <a:extLst>
              <a:ext uri="{FF2B5EF4-FFF2-40B4-BE49-F238E27FC236}">
                <a16:creationId xmlns:a16="http://schemas.microsoft.com/office/drawing/2014/main" id="{981230EC-16E1-51EE-32BC-07514382CC27}"/>
              </a:ext>
            </a:extLst>
          </p:cNvPr>
          <p:cNvSpPr txBox="1"/>
          <p:nvPr/>
        </p:nvSpPr>
        <p:spPr>
          <a:xfrm>
            <a:off x="1245833" y="1113645"/>
            <a:ext cx="9374819" cy="646331"/>
          </a:xfrm>
          <a:prstGeom prst="rect">
            <a:avLst/>
          </a:prstGeom>
          <a:noFill/>
        </p:spPr>
        <p:txBody>
          <a:bodyPr wrap="square" rtlCol="0">
            <a:spAutoFit/>
          </a:bodyPr>
          <a:lstStyle/>
          <a:p>
            <a:pPr algn="ctr"/>
            <a:r>
              <a:rPr lang="en-GB" sz="3600"/>
              <a:t>Identify type of search a databases uses</a:t>
            </a:r>
          </a:p>
        </p:txBody>
      </p:sp>
      <p:sp>
        <p:nvSpPr>
          <p:cNvPr id="10" name="Oval 9" descr="The development of the keyword production to include:&#10;manufacture, manufacturing and fermentation.">
            <a:extLst>
              <a:ext uri="{FF2B5EF4-FFF2-40B4-BE49-F238E27FC236}">
                <a16:creationId xmlns:a16="http://schemas.microsoft.com/office/drawing/2014/main" id="{A4C43FE0-2A26-6B28-0763-A70F27218F6C}"/>
              </a:ext>
            </a:extLst>
          </p:cNvPr>
          <p:cNvSpPr/>
          <p:nvPr/>
        </p:nvSpPr>
        <p:spPr>
          <a:xfrm>
            <a:off x="967291" y="2158465"/>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Lexical</a:t>
            </a:r>
          </a:p>
        </p:txBody>
      </p:sp>
      <p:sp>
        <p:nvSpPr>
          <p:cNvPr id="11" name="Oval 10" descr="The development of the keyword production to include:&#10;manufacture, manufacturing and fermentation.">
            <a:extLst>
              <a:ext uri="{FF2B5EF4-FFF2-40B4-BE49-F238E27FC236}">
                <a16:creationId xmlns:a16="http://schemas.microsoft.com/office/drawing/2014/main" id="{44BF6A7D-580C-EA6A-4F74-FA5D4E1ED848}"/>
              </a:ext>
            </a:extLst>
          </p:cNvPr>
          <p:cNvSpPr/>
          <p:nvPr/>
        </p:nvSpPr>
        <p:spPr>
          <a:xfrm>
            <a:off x="7687688" y="2158465"/>
            <a:ext cx="3057626" cy="847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t>Semantic</a:t>
            </a:r>
          </a:p>
        </p:txBody>
      </p:sp>
      <p:sp>
        <p:nvSpPr>
          <p:cNvPr id="12" name="TextBox 11">
            <a:extLst>
              <a:ext uri="{FF2B5EF4-FFF2-40B4-BE49-F238E27FC236}">
                <a16:creationId xmlns:a16="http://schemas.microsoft.com/office/drawing/2014/main" id="{D436BA7E-593F-CDB7-5457-08B1EEE181B5}"/>
              </a:ext>
            </a:extLst>
          </p:cNvPr>
          <p:cNvSpPr txBox="1"/>
          <p:nvPr/>
        </p:nvSpPr>
        <p:spPr>
          <a:xfrm>
            <a:off x="822476" y="3429000"/>
            <a:ext cx="3524809" cy="1200329"/>
          </a:xfrm>
          <a:prstGeom prst="rect">
            <a:avLst/>
          </a:prstGeom>
          <a:noFill/>
        </p:spPr>
        <p:txBody>
          <a:bodyPr wrap="square" rtlCol="0">
            <a:spAutoFit/>
          </a:bodyPr>
          <a:lstStyle/>
          <a:p>
            <a:pPr marL="342900" indent="-342900">
              <a:buFont typeface="Arial" panose="020B0604020202020204" pitchFamily="34" charset="0"/>
              <a:buChar char="•"/>
            </a:pPr>
            <a:r>
              <a:rPr lang="en-GB" sz="2400"/>
              <a:t>Traditional</a:t>
            </a:r>
          </a:p>
          <a:p>
            <a:pPr marL="342900" indent="-342900">
              <a:buFont typeface="Arial" panose="020B0604020202020204" pitchFamily="34" charset="0"/>
              <a:buChar char="•"/>
            </a:pPr>
            <a:r>
              <a:rPr lang="en-GB" sz="2400"/>
              <a:t>Alternative Spellings</a:t>
            </a:r>
          </a:p>
          <a:p>
            <a:pPr marL="342900" indent="-342900">
              <a:buFont typeface="Arial" panose="020B0604020202020204" pitchFamily="34" charset="0"/>
              <a:buChar char="•"/>
            </a:pPr>
            <a:r>
              <a:rPr lang="en-GB" sz="2400"/>
              <a:t>Words with Same Stem</a:t>
            </a:r>
          </a:p>
        </p:txBody>
      </p:sp>
      <p:sp>
        <p:nvSpPr>
          <p:cNvPr id="13" name="TextBox 12">
            <a:extLst>
              <a:ext uri="{FF2B5EF4-FFF2-40B4-BE49-F238E27FC236}">
                <a16:creationId xmlns:a16="http://schemas.microsoft.com/office/drawing/2014/main" id="{1AC66E9B-BDA1-4B22-E11F-4E6B5267D42D}"/>
              </a:ext>
            </a:extLst>
          </p:cNvPr>
          <p:cNvSpPr txBox="1"/>
          <p:nvPr/>
        </p:nvSpPr>
        <p:spPr>
          <a:xfrm>
            <a:off x="7572653" y="3277794"/>
            <a:ext cx="4119238" cy="1938992"/>
          </a:xfrm>
          <a:prstGeom prst="rect">
            <a:avLst/>
          </a:prstGeom>
          <a:noFill/>
        </p:spPr>
        <p:txBody>
          <a:bodyPr wrap="square" rtlCol="0">
            <a:spAutoFit/>
          </a:bodyPr>
          <a:lstStyle/>
          <a:p>
            <a:pPr marL="285750" indent="-285750">
              <a:buFont typeface="Arial" panose="020B0604020202020204" pitchFamily="34" charset="0"/>
              <a:buChar char="•"/>
            </a:pPr>
            <a:r>
              <a:rPr lang="en-GB" sz="2400"/>
              <a:t>Smart Search/Neural Search</a:t>
            </a:r>
          </a:p>
          <a:p>
            <a:pPr marL="285750" indent="-285750">
              <a:buFont typeface="Arial" panose="020B0604020202020204" pitchFamily="34" charset="0"/>
              <a:buChar char="•"/>
            </a:pPr>
            <a:r>
              <a:rPr lang="en-GB" sz="2400"/>
              <a:t>Human-like Understanding</a:t>
            </a:r>
          </a:p>
          <a:p>
            <a:pPr marL="285750" indent="-285750">
              <a:buFont typeface="Arial" panose="020B0604020202020204" pitchFamily="34" charset="0"/>
              <a:buChar char="•"/>
            </a:pPr>
            <a:r>
              <a:rPr lang="en-GB" sz="2400"/>
              <a:t>Acronyms</a:t>
            </a:r>
          </a:p>
          <a:p>
            <a:pPr marL="285750" indent="-285750">
              <a:buFont typeface="Arial" panose="020B0604020202020204" pitchFamily="34" charset="0"/>
              <a:buChar char="•"/>
            </a:pPr>
            <a:r>
              <a:rPr lang="en-GB" sz="2400"/>
              <a:t>Related Words</a:t>
            </a:r>
          </a:p>
          <a:p>
            <a:pPr marL="285750" indent="-285750">
              <a:buFont typeface="Arial" panose="020B0604020202020204" pitchFamily="34" charset="0"/>
              <a:buChar char="•"/>
            </a:pPr>
            <a:r>
              <a:rPr lang="en-GB" sz="2400"/>
              <a:t>Question in Sentence Form</a:t>
            </a:r>
          </a:p>
        </p:txBody>
      </p:sp>
      <p:cxnSp>
        <p:nvCxnSpPr>
          <p:cNvPr id="14" name="Straight Arrow Connector 13" descr="The development of the keyword production to include:&#10;manufacture, manufacturing and fermentation.">
            <a:extLst>
              <a:ext uri="{FF2B5EF4-FFF2-40B4-BE49-F238E27FC236}">
                <a16:creationId xmlns:a16="http://schemas.microsoft.com/office/drawing/2014/main" id="{730E0F95-8728-2BEB-EF46-EC463C14405C}"/>
              </a:ext>
              <a:ext uri="{C183D7F6-B498-43B3-948B-1728B52AA6E4}">
                <adec:decorative xmlns:adec="http://schemas.microsoft.com/office/drawing/2017/decorative" val="1"/>
              </a:ext>
            </a:extLst>
          </p:cNvPr>
          <p:cNvCxnSpPr>
            <a:cxnSpLocks/>
          </p:cNvCxnSpPr>
          <p:nvPr/>
        </p:nvCxnSpPr>
        <p:spPr>
          <a:xfrm>
            <a:off x="2405475" y="4722921"/>
            <a:ext cx="0" cy="6775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804DAA-BB81-155B-C56F-9F74BAF5447C}"/>
              </a:ext>
            </a:extLst>
          </p:cNvPr>
          <p:cNvSpPr txBox="1"/>
          <p:nvPr/>
        </p:nvSpPr>
        <p:spPr>
          <a:xfrm>
            <a:off x="-47349" y="5567459"/>
            <a:ext cx="5086906" cy="584775"/>
          </a:xfrm>
          <a:prstGeom prst="rect">
            <a:avLst/>
          </a:prstGeom>
          <a:noFill/>
        </p:spPr>
        <p:txBody>
          <a:bodyPr wrap="square" rtlCol="0">
            <a:spAutoFit/>
          </a:bodyPr>
          <a:lstStyle/>
          <a:p>
            <a:pPr algn="ctr"/>
            <a:r>
              <a:rPr lang="en-GB" sz="3200">
                <a:solidFill>
                  <a:srgbClr val="00B0F0"/>
                </a:solidFill>
              </a:rPr>
              <a:t>Develop Your Keywords</a:t>
            </a:r>
          </a:p>
        </p:txBody>
      </p:sp>
    </p:spTree>
    <p:extLst>
      <p:ext uri="{BB962C8B-B14F-4D97-AF65-F5344CB8AC3E}">
        <p14:creationId xmlns:p14="http://schemas.microsoft.com/office/powerpoint/2010/main" val="30969673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a:extLst>
              <a:ext uri="{FF2B5EF4-FFF2-40B4-BE49-F238E27FC236}">
                <a16:creationId xmlns:a16="http://schemas.microsoft.com/office/drawing/2014/main" id="{51EBF207-C05A-46BF-A264-E0FFB987E71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6C2686E-FF6B-43DD-AEA4-E101B48B712C}"/>
              </a:ext>
            </a:extLst>
          </p:cNvPr>
          <p:cNvSpPr/>
          <p:nvPr/>
        </p:nvSpPr>
        <p:spPr>
          <a:xfrm>
            <a:off x="347084" y="412909"/>
            <a:ext cx="4770731" cy="1059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Step 4: Shape your Search</a:t>
            </a:r>
          </a:p>
        </p:txBody>
      </p:sp>
      <p:sp>
        <p:nvSpPr>
          <p:cNvPr id="5" name="TextBox 4">
            <a:extLst>
              <a:ext uri="{FF2B5EF4-FFF2-40B4-BE49-F238E27FC236}">
                <a16:creationId xmlns:a16="http://schemas.microsoft.com/office/drawing/2014/main" id="{209493D8-325A-4953-8EB5-554E56F8007B}"/>
              </a:ext>
            </a:extLst>
          </p:cNvPr>
          <p:cNvSpPr txBox="1"/>
          <p:nvPr/>
        </p:nvSpPr>
        <p:spPr>
          <a:xfrm>
            <a:off x="3647974" y="5585061"/>
            <a:ext cx="9115125" cy="523220"/>
          </a:xfrm>
          <a:prstGeom prst="rect">
            <a:avLst/>
          </a:prstGeom>
          <a:noFill/>
        </p:spPr>
        <p:txBody>
          <a:bodyPr wrap="square" rtlCol="0">
            <a:spAutoFit/>
          </a:bodyPr>
          <a:lstStyle/>
          <a:p>
            <a:r>
              <a:rPr lang="en-GB" sz="2800" dirty="0"/>
              <a:t>Decide on a structure for you search</a:t>
            </a:r>
          </a:p>
        </p:txBody>
      </p:sp>
    </p:spTree>
    <p:extLst>
      <p:ext uri="{BB962C8B-B14F-4D97-AF65-F5344CB8AC3E}">
        <p14:creationId xmlns:p14="http://schemas.microsoft.com/office/powerpoint/2010/main" val="76316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8D9E3B8-B4A4-43B1-84BC-1905042AED93}"/>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12" y="1550318"/>
            <a:ext cx="2364259" cy="34239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0E462BB-3183-4DEA-9270-402E73F67F69}"/>
              </a:ext>
              <a:ext uri="{C183D7F6-B498-43B3-948B-1728B52AA6E4}">
                <adec:decorative xmlns:adec="http://schemas.microsoft.com/office/drawing/2017/decorative" val="1"/>
              </a:ext>
            </a:extLst>
          </p:cNvPr>
          <p:cNvSpPr/>
          <p:nvPr/>
        </p:nvSpPr>
        <p:spPr>
          <a:xfrm>
            <a:off x="452386" y="318195"/>
            <a:ext cx="2877955" cy="894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DCE3594-7B0E-47C2-AD75-3B536C2E5E86}"/>
              </a:ext>
            </a:extLst>
          </p:cNvPr>
          <p:cNvSpPr txBox="1"/>
          <p:nvPr/>
        </p:nvSpPr>
        <p:spPr>
          <a:xfrm>
            <a:off x="-1157465" y="503878"/>
            <a:ext cx="6097656" cy="523220"/>
          </a:xfrm>
          <a:prstGeom prst="rect">
            <a:avLst/>
          </a:prstGeom>
          <a:noFill/>
        </p:spPr>
        <p:txBody>
          <a:bodyPr wrap="square">
            <a:spAutoFit/>
          </a:bodyPr>
          <a:lstStyle/>
          <a:p>
            <a:pPr algn="ctr"/>
            <a:r>
              <a:rPr lang="en-GB" sz="2800" dirty="0"/>
              <a:t>Step 5: Record</a:t>
            </a:r>
          </a:p>
        </p:txBody>
      </p:sp>
      <p:sp>
        <p:nvSpPr>
          <p:cNvPr id="4" name="TextBox 3">
            <a:extLst>
              <a:ext uri="{FF2B5EF4-FFF2-40B4-BE49-F238E27FC236}">
                <a16:creationId xmlns:a16="http://schemas.microsoft.com/office/drawing/2014/main" id="{240994EC-8C7D-4D1C-AA28-87708A045B55}"/>
              </a:ext>
            </a:extLst>
          </p:cNvPr>
          <p:cNvSpPr txBox="1"/>
          <p:nvPr/>
        </p:nvSpPr>
        <p:spPr>
          <a:xfrm>
            <a:off x="1355681" y="5150792"/>
            <a:ext cx="2675823" cy="523220"/>
          </a:xfrm>
          <a:prstGeom prst="rect">
            <a:avLst/>
          </a:prstGeom>
          <a:noFill/>
        </p:spPr>
        <p:txBody>
          <a:bodyPr wrap="square" rtlCol="0">
            <a:spAutoFit/>
          </a:bodyPr>
          <a:lstStyle/>
          <a:p>
            <a:r>
              <a:rPr lang="en-GB" sz="2800" dirty="0">
                <a:solidFill>
                  <a:srgbClr val="00B0F0"/>
                </a:solidFill>
              </a:rPr>
              <a:t>When</a:t>
            </a:r>
          </a:p>
        </p:txBody>
      </p:sp>
      <p:sp>
        <p:nvSpPr>
          <p:cNvPr id="8" name="TextBox 7">
            <a:extLst>
              <a:ext uri="{FF2B5EF4-FFF2-40B4-BE49-F238E27FC236}">
                <a16:creationId xmlns:a16="http://schemas.microsoft.com/office/drawing/2014/main" id="{5C16B582-8731-4281-AD94-6098C0556EF7}"/>
              </a:ext>
            </a:extLst>
          </p:cNvPr>
          <p:cNvSpPr txBox="1"/>
          <p:nvPr/>
        </p:nvSpPr>
        <p:spPr>
          <a:xfrm>
            <a:off x="776513" y="5770509"/>
            <a:ext cx="2877955" cy="461665"/>
          </a:xfrm>
          <a:prstGeom prst="rect">
            <a:avLst/>
          </a:prstGeom>
          <a:noFill/>
        </p:spPr>
        <p:txBody>
          <a:bodyPr wrap="square" rtlCol="0">
            <a:spAutoFit/>
          </a:bodyPr>
          <a:lstStyle/>
          <a:p>
            <a:r>
              <a:rPr lang="en-GB" sz="2400" dirty="0"/>
              <a:t>Date of the search</a:t>
            </a:r>
          </a:p>
        </p:txBody>
      </p:sp>
      <p:sp>
        <p:nvSpPr>
          <p:cNvPr id="7" name="TextBox 6">
            <a:extLst>
              <a:ext uri="{FF2B5EF4-FFF2-40B4-BE49-F238E27FC236}">
                <a16:creationId xmlns:a16="http://schemas.microsoft.com/office/drawing/2014/main" id="{0DF59607-C3D9-49BE-A3A4-0B30ED0AF300}"/>
              </a:ext>
            </a:extLst>
          </p:cNvPr>
          <p:cNvSpPr txBox="1"/>
          <p:nvPr/>
        </p:nvSpPr>
        <p:spPr>
          <a:xfrm>
            <a:off x="5392578" y="5150792"/>
            <a:ext cx="2030931" cy="523220"/>
          </a:xfrm>
          <a:prstGeom prst="rect">
            <a:avLst/>
          </a:prstGeom>
          <a:noFill/>
        </p:spPr>
        <p:txBody>
          <a:bodyPr wrap="square" rtlCol="0">
            <a:spAutoFit/>
          </a:bodyPr>
          <a:lstStyle/>
          <a:p>
            <a:r>
              <a:rPr lang="en-GB" sz="2800" dirty="0">
                <a:solidFill>
                  <a:srgbClr val="00B0F0"/>
                </a:solidFill>
              </a:rPr>
              <a:t>How</a:t>
            </a:r>
          </a:p>
        </p:txBody>
      </p:sp>
      <p:sp>
        <p:nvSpPr>
          <p:cNvPr id="10" name="TextBox 9">
            <a:extLst>
              <a:ext uri="{FF2B5EF4-FFF2-40B4-BE49-F238E27FC236}">
                <a16:creationId xmlns:a16="http://schemas.microsoft.com/office/drawing/2014/main" id="{0348D63B-7252-44D1-82D6-4B3A053A7522}"/>
              </a:ext>
            </a:extLst>
          </p:cNvPr>
          <p:cNvSpPr txBox="1"/>
          <p:nvPr/>
        </p:nvSpPr>
        <p:spPr>
          <a:xfrm>
            <a:off x="4875621" y="5674012"/>
            <a:ext cx="2524250" cy="830997"/>
          </a:xfrm>
          <a:prstGeom prst="rect">
            <a:avLst/>
          </a:prstGeom>
          <a:noFill/>
        </p:spPr>
        <p:txBody>
          <a:bodyPr wrap="square" rtlCol="0">
            <a:spAutoFit/>
          </a:bodyPr>
          <a:lstStyle/>
          <a:p>
            <a:r>
              <a:rPr lang="en-GB" sz="2400" dirty="0"/>
              <a:t>Search terms used and in what order</a:t>
            </a:r>
          </a:p>
        </p:txBody>
      </p:sp>
      <p:sp>
        <p:nvSpPr>
          <p:cNvPr id="6" name="TextBox 5">
            <a:extLst>
              <a:ext uri="{FF2B5EF4-FFF2-40B4-BE49-F238E27FC236}">
                <a16:creationId xmlns:a16="http://schemas.microsoft.com/office/drawing/2014/main" id="{8D4FE1A6-402E-4B08-A6E2-E317ABE45760}"/>
              </a:ext>
            </a:extLst>
          </p:cNvPr>
          <p:cNvSpPr txBox="1"/>
          <p:nvPr/>
        </p:nvSpPr>
        <p:spPr>
          <a:xfrm>
            <a:off x="8981971" y="5229315"/>
            <a:ext cx="2579571" cy="523220"/>
          </a:xfrm>
          <a:prstGeom prst="rect">
            <a:avLst/>
          </a:prstGeom>
          <a:noFill/>
        </p:spPr>
        <p:txBody>
          <a:bodyPr wrap="square" rtlCol="0">
            <a:spAutoFit/>
          </a:bodyPr>
          <a:lstStyle/>
          <a:p>
            <a:r>
              <a:rPr lang="en-GB" sz="2800" dirty="0">
                <a:solidFill>
                  <a:srgbClr val="00B0F0"/>
                </a:solidFill>
              </a:rPr>
              <a:t>Where</a:t>
            </a:r>
          </a:p>
        </p:txBody>
      </p:sp>
      <p:sp>
        <p:nvSpPr>
          <p:cNvPr id="9" name="TextBox 8">
            <a:extLst>
              <a:ext uri="{FF2B5EF4-FFF2-40B4-BE49-F238E27FC236}">
                <a16:creationId xmlns:a16="http://schemas.microsoft.com/office/drawing/2014/main" id="{47A40C25-A819-40B4-BDEB-404CC8360DDB}"/>
              </a:ext>
            </a:extLst>
          </p:cNvPr>
          <p:cNvSpPr txBox="1"/>
          <p:nvPr/>
        </p:nvSpPr>
        <p:spPr>
          <a:xfrm>
            <a:off x="8621025" y="5770509"/>
            <a:ext cx="3301465" cy="830997"/>
          </a:xfrm>
          <a:prstGeom prst="rect">
            <a:avLst/>
          </a:prstGeom>
          <a:noFill/>
        </p:spPr>
        <p:txBody>
          <a:bodyPr wrap="square" rtlCol="0">
            <a:spAutoFit/>
          </a:bodyPr>
          <a:lstStyle/>
          <a:p>
            <a:r>
              <a:rPr lang="en-GB" sz="2400" dirty="0"/>
              <a:t>Which source</a:t>
            </a:r>
          </a:p>
          <a:p>
            <a:r>
              <a:rPr lang="en-GB" sz="2400" dirty="0"/>
              <a:t>Where you found it</a:t>
            </a:r>
          </a:p>
        </p:txBody>
      </p:sp>
      <p:pic>
        <p:nvPicPr>
          <p:cNvPr id="2056" name="Picture 8">
            <a:extLst>
              <a:ext uri="{FF2B5EF4-FFF2-40B4-BE49-F238E27FC236}">
                <a16:creationId xmlns:a16="http://schemas.microsoft.com/office/drawing/2014/main" id="{A18091A9-53D6-444D-9D31-BE2B391F995E}"/>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1025" y="1599391"/>
            <a:ext cx="2251470" cy="33748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7E8B8AC9-5764-4AE6-902E-2F2AE3963ADB}"/>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3121" y="1550318"/>
            <a:ext cx="2788562" cy="348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A294E92-7548-4544-88EE-C2E4D63AED4D}"/>
              </a:ext>
            </a:extLst>
          </p:cNvPr>
          <p:cNvSpPr/>
          <p:nvPr/>
        </p:nvSpPr>
        <p:spPr>
          <a:xfrm>
            <a:off x="356606" y="371445"/>
            <a:ext cx="441752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Step 5: Worked Example</a:t>
            </a:r>
          </a:p>
        </p:txBody>
      </p:sp>
      <p:graphicFrame>
        <p:nvGraphicFramePr>
          <p:cNvPr id="20" name="Table 20" descr="A table listing the date, search term, source and literature found during a example search.">
            <a:extLst>
              <a:ext uri="{FF2B5EF4-FFF2-40B4-BE49-F238E27FC236}">
                <a16:creationId xmlns:a16="http://schemas.microsoft.com/office/drawing/2014/main" id="{68EBAF15-FE48-4848-B508-0229DB02DEB6}"/>
              </a:ext>
            </a:extLst>
          </p:cNvPr>
          <p:cNvGraphicFramePr>
            <a:graphicFrameLocks noGrp="1"/>
          </p:cNvGraphicFramePr>
          <p:nvPr>
            <p:extLst>
              <p:ext uri="{D42A27DB-BD31-4B8C-83A1-F6EECF244321}">
                <p14:modId xmlns:p14="http://schemas.microsoft.com/office/powerpoint/2010/main" val="1390475271"/>
              </p:ext>
            </p:extLst>
          </p:nvPr>
        </p:nvGraphicFramePr>
        <p:xfrm>
          <a:off x="356606" y="1657061"/>
          <a:ext cx="11502189" cy="4060346"/>
        </p:xfrm>
        <a:graphic>
          <a:graphicData uri="http://schemas.openxmlformats.org/drawingml/2006/table">
            <a:tbl>
              <a:tblPr firstRow="1" bandRow="1">
                <a:tableStyleId>{5C22544A-7EE6-4342-B048-85BDC9FD1C3A}</a:tableStyleId>
              </a:tblPr>
              <a:tblGrid>
                <a:gridCol w="1380646">
                  <a:extLst>
                    <a:ext uri="{9D8B030D-6E8A-4147-A177-3AD203B41FA5}">
                      <a16:colId xmlns:a16="http://schemas.microsoft.com/office/drawing/2014/main" val="3324984976"/>
                    </a:ext>
                  </a:extLst>
                </a:gridCol>
                <a:gridCol w="2299900">
                  <a:extLst>
                    <a:ext uri="{9D8B030D-6E8A-4147-A177-3AD203B41FA5}">
                      <a16:colId xmlns:a16="http://schemas.microsoft.com/office/drawing/2014/main" val="1911212732"/>
                    </a:ext>
                  </a:extLst>
                </a:gridCol>
                <a:gridCol w="3442150">
                  <a:extLst>
                    <a:ext uri="{9D8B030D-6E8A-4147-A177-3AD203B41FA5}">
                      <a16:colId xmlns:a16="http://schemas.microsoft.com/office/drawing/2014/main" val="2513303955"/>
                    </a:ext>
                  </a:extLst>
                </a:gridCol>
                <a:gridCol w="4379493">
                  <a:extLst>
                    <a:ext uri="{9D8B030D-6E8A-4147-A177-3AD203B41FA5}">
                      <a16:colId xmlns:a16="http://schemas.microsoft.com/office/drawing/2014/main" val="2416334130"/>
                    </a:ext>
                  </a:extLst>
                </a:gridCol>
              </a:tblGrid>
              <a:tr h="585626">
                <a:tc>
                  <a:txBody>
                    <a:bodyPr/>
                    <a:lstStyle/>
                    <a:p>
                      <a:r>
                        <a:rPr lang="en-GB" sz="2400" dirty="0"/>
                        <a:t>Date</a:t>
                      </a:r>
                    </a:p>
                  </a:txBody>
                  <a:tcPr/>
                </a:tc>
                <a:tc>
                  <a:txBody>
                    <a:bodyPr/>
                    <a:lstStyle/>
                    <a:p>
                      <a:r>
                        <a:rPr lang="en-GB" sz="2400" dirty="0"/>
                        <a:t>Search Term</a:t>
                      </a:r>
                    </a:p>
                  </a:txBody>
                  <a:tcPr/>
                </a:tc>
                <a:tc>
                  <a:txBody>
                    <a:bodyPr/>
                    <a:lstStyle/>
                    <a:p>
                      <a:r>
                        <a:rPr lang="en-GB" sz="2400" dirty="0"/>
                        <a:t>Source</a:t>
                      </a:r>
                    </a:p>
                  </a:txBody>
                  <a:tcPr/>
                </a:tc>
                <a:tc>
                  <a:txBody>
                    <a:bodyPr/>
                    <a:lstStyle/>
                    <a:p>
                      <a:r>
                        <a:rPr lang="en-GB" sz="2400" dirty="0"/>
                        <a:t>Literature Found</a:t>
                      </a:r>
                    </a:p>
                  </a:txBody>
                  <a:tcPr/>
                </a:tc>
                <a:extLst>
                  <a:ext uri="{0D108BD9-81ED-4DB2-BD59-A6C34878D82A}">
                    <a16:rowId xmlns:a16="http://schemas.microsoft.com/office/drawing/2014/main" val="1406639954"/>
                  </a:ext>
                </a:extLst>
              </a:tr>
              <a:tr h="1018004">
                <a:tc>
                  <a:txBody>
                    <a:bodyPr/>
                    <a:lstStyle/>
                    <a:p>
                      <a:r>
                        <a:rPr lang="en-GB" dirty="0"/>
                        <a:t>16/9/2022</a:t>
                      </a:r>
                    </a:p>
                  </a:txBody>
                  <a:tcPr/>
                </a:tc>
                <a:tc>
                  <a:txBody>
                    <a:bodyPr/>
                    <a:lstStyle/>
                    <a:p>
                      <a:r>
                        <a:rPr lang="en-GB" dirty="0"/>
                        <a:t>Automation in beer production</a:t>
                      </a:r>
                    </a:p>
                  </a:txBody>
                  <a:tcPr/>
                </a:tc>
                <a:tc>
                  <a:txBody>
                    <a:bodyPr/>
                    <a:lstStyle/>
                    <a:p>
                      <a:r>
                        <a:rPr lang="en-GB" dirty="0"/>
                        <a:t>iDiscover</a:t>
                      </a:r>
                    </a:p>
                    <a:p>
                      <a:r>
                        <a:rPr lang="en-GB" sz="1800" b="0" i="0" kern="1200" dirty="0">
                          <a:solidFill>
                            <a:schemeClr val="dk1"/>
                          </a:solidFill>
                          <a:effectLst/>
                          <a:latin typeface="+mn-lt"/>
                          <a:ea typeface="+mn-ea"/>
                          <a:cs typeface="+mn-cs"/>
                        </a:rPr>
                        <a:t>Prague: Czech Academy of Agricultural Sciences (CAAS)</a:t>
                      </a:r>
                    </a:p>
                    <a:p>
                      <a:r>
                        <a:rPr lang="en-GB" sz="1800" b="0" i="0" kern="1200" dirty="0">
                          <a:solidFill>
                            <a:schemeClr val="dk1"/>
                          </a:solidFill>
                          <a:effectLst/>
                          <a:latin typeface="+mn-lt"/>
                          <a:ea typeface="+mn-ea"/>
                          <a:cs typeface="+mn-cs"/>
                        </a:rPr>
                        <a:t>Czech Journal of Genetics and Plant Breeding, 2011, Vol.40 (No. 4), p.137-139</a:t>
                      </a:r>
                    </a:p>
                    <a:p>
                      <a:endParaRPr lang="en-GB" dirty="0"/>
                    </a:p>
                  </a:txBody>
                  <a:tcPr/>
                </a:tc>
                <a:tc>
                  <a:txBody>
                    <a:bodyPr/>
                    <a:lstStyle/>
                    <a:p>
                      <a:r>
                        <a:rPr lang="en-GB" dirty="0"/>
                        <a:t>Barley Varieties Suitable for Production of the Czech-type Beer, by </a:t>
                      </a:r>
                      <a:r>
                        <a:rPr lang="fi-FI" sz="1800" b="0" i="0" kern="1200" dirty="0">
                          <a:solidFill>
                            <a:schemeClr val="dk1"/>
                          </a:solidFill>
                          <a:effectLst/>
                          <a:latin typeface="+mn-lt"/>
                          <a:ea typeface="+mn-ea"/>
                          <a:cs typeface="+mn-cs"/>
                        </a:rPr>
                        <a:t>Kosař, K. ; Psota, V. ; Mikyška, A.</a:t>
                      </a:r>
                      <a:endParaRPr lang="en-GB" dirty="0"/>
                    </a:p>
                  </a:txBody>
                  <a:tcPr/>
                </a:tc>
                <a:extLst>
                  <a:ext uri="{0D108BD9-81ED-4DB2-BD59-A6C34878D82A}">
                    <a16:rowId xmlns:a16="http://schemas.microsoft.com/office/drawing/2014/main" val="2397069996"/>
                  </a:ext>
                </a:extLst>
              </a:tr>
              <a:tr h="1018004">
                <a:tc>
                  <a:txBody>
                    <a:bodyPr/>
                    <a:lstStyle/>
                    <a:p>
                      <a:r>
                        <a:rPr lang="en-GB" dirty="0"/>
                        <a:t>16/9/2022</a:t>
                      </a:r>
                    </a:p>
                  </a:txBody>
                  <a:tcPr/>
                </a:tc>
                <a:tc>
                  <a:txBody>
                    <a:bodyPr/>
                    <a:lstStyle/>
                    <a:p>
                      <a:r>
                        <a:rPr lang="en-GB" dirty="0"/>
                        <a:t>Beer and Production and Automated</a:t>
                      </a:r>
                    </a:p>
                  </a:txBody>
                  <a:tcPr/>
                </a:tc>
                <a:tc>
                  <a:txBody>
                    <a:bodyPr/>
                    <a:lstStyle/>
                    <a:p>
                      <a:r>
                        <a:rPr lang="en-GB" dirty="0"/>
                        <a:t>Scopus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solidFill>
                            <a:schemeClr val="dk1"/>
                          </a:solidFill>
                          <a:effectLst/>
                          <a:latin typeface="+mn-lt"/>
                          <a:ea typeface="+mn-ea"/>
                          <a:cs typeface="+mn-cs"/>
                        </a:rPr>
                        <a:t>Lecture Notes in Mechanical Engineering </a:t>
                      </a:r>
                      <a:r>
                        <a:rPr lang="en-GB" sz="1800" b="0" i="0" kern="1200" dirty="0">
                          <a:solidFill>
                            <a:schemeClr val="dk1"/>
                          </a:solidFill>
                          <a:effectLst/>
                          <a:latin typeface="+mn-lt"/>
                          <a:ea typeface="+mn-ea"/>
                          <a:cs typeface="+mn-cs"/>
                        </a:rPr>
                        <a:t>pp. 511-521</a:t>
                      </a:r>
                    </a:p>
                    <a:p>
                      <a:endParaRPr lang="en-GB" dirty="0"/>
                    </a:p>
                  </a:txBody>
                  <a:tcPr/>
                </a:tc>
                <a:tc>
                  <a:txBody>
                    <a:bodyPr/>
                    <a:lstStyle/>
                    <a:p>
                      <a:r>
                        <a:rPr lang="en-GB" sz="1800" b="0" i="0" u="none" strike="noStrike" kern="1200" dirty="0">
                          <a:solidFill>
                            <a:schemeClr val="dk1"/>
                          </a:solidFill>
                          <a:effectLst/>
                          <a:latin typeface="+mn-lt"/>
                          <a:ea typeface="+mn-ea"/>
                          <a:cs typeface="+mn-cs"/>
                        </a:rPr>
                        <a:t>Implementation of Autonomous Maintenance and Its Effect on MTBF, MTTR, and Reliability of a Critical Machine in a Beer Processing Plant, by </a:t>
                      </a:r>
                      <a:r>
                        <a:rPr lang="da-DK" sz="1800" b="0" i="0" u="none" strike="noStrike" kern="1200" dirty="0">
                          <a:solidFill>
                            <a:schemeClr val="dk1"/>
                          </a:solidFill>
                          <a:effectLst/>
                          <a:latin typeface="+mn-lt"/>
                          <a:ea typeface="+mn-ea"/>
                          <a:cs typeface="+mn-cs"/>
                        </a:rPr>
                        <a:t>Mohamed, A.</a:t>
                      </a:r>
                      <a:r>
                        <a:rPr lang="da-DK" sz="1800" b="0" i="0" kern="1200" dirty="0">
                          <a:solidFill>
                            <a:schemeClr val="dk1"/>
                          </a:solidFill>
                          <a:effectLst/>
                          <a:latin typeface="+mn-lt"/>
                          <a:ea typeface="+mn-ea"/>
                          <a:cs typeface="+mn-cs"/>
                        </a:rPr>
                        <a:t>, </a:t>
                      </a:r>
                      <a:r>
                        <a:rPr lang="da-DK" sz="1800" b="0" i="0" u="none" strike="noStrike" kern="1200" dirty="0">
                          <a:solidFill>
                            <a:schemeClr val="dk1"/>
                          </a:solidFill>
                          <a:effectLst/>
                          <a:latin typeface="+mn-lt"/>
                          <a:ea typeface="+mn-ea"/>
                          <a:cs typeface="+mn-cs"/>
                        </a:rPr>
                        <a:t>Ben, J.</a:t>
                      </a:r>
                      <a:r>
                        <a:rPr lang="da-DK" sz="1800" b="0" i="0" kern="1200" dirty="0">
                          <a:solidFill>
                            <a:schemeClr val="dk1"/>
                          </a:solidFill>
                          <a:effectLst/>
                          <a:latin typeface="+mn-lt"/>
                          <a:ea typeface="+mn-ea"/>
                          <a:cs typeface="+mn-cs"/>
                        </a:rPr>
                        <a:t>, </a:t>
                      </a:r>
                      <a:r>
                        <a:rPr lang="da-DK" sz="1800" b="0" i="0" u="none" strike="noStrike" kern="1200" dirty="0">
                          <a:solidFill>
                            <a:schemeClr val="dk1"/>
                          </a:solidFill>
                          <a:effectLst/>
                          <a:latin typeface="+mn-lt"/>
                          <a:ea typeface="+mn-ea"/>
                          <a:cs typeface="+mn-cs"/>
                        </a:rPr>
                        <a:t>Muduli, K.</a:t>
                      </a:r>
                      <a:endParaRPr lang="en-GB" dirty="0"/>
                    </a:p>
                  </a:txBody>
                  <a:tcPr/>
                </a:tc>
                <a:extLst>
                  <a:ext uri="{0D108BD9-81ED-4DB2-BD59-A6C34878D82A}">
                    <a16:rowId xmlns:a16="http://schemas.microsoft.com/office/drawing/2014/main" val="1640678254"/>
                  </a:ext>
                </a:extLst>
              </a:tr>
            </a:tbl>
          </a:graphicData>
        </a:graphic>
      </p:graphicFrame>
    </p:spTree>
    <p:extLst>
      <p:ext uri="{BB962C8B-B14F-4D97-AF65-F5344CB8AC3E}">
        <p14:creationId xmlns:p14="http://schemas.microsoft.com/office/powerpoint/2010/main" val="4621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50A82F-BE49-4E2B-8802-93369F2C363F}"/>
              </a:ext>
            </a:extLst>
          </p:cNvPr>
          <p:cNvSpPr txBox="1"/>
          <p:nvPr/>
        </p:nvSpPr>
        <p:spPr>
          <a:xfrm>
            <a:off x="164007" y="1717710"/>
            <a:ext cx="7380721" cy="3477875"/>
          </a:xfrm>
          <a:prstGeom prst="rect">
            <a:avLst/>
          </a:prstGeom>
          <a:noFill/>
        </p:spPr>
        <p:txBody>
          <a:bodyPr wrap="square" rtlCol="0">
            <a:spAutoFit/>
          </a:bodyPr>
          <a:lstStyle/>
          <a:p>
            <a:r>
              <a:rPr lang="en-GB" sz="4800" dirty="0"/>
              <a:t>Need help with referencing?</a:t>
            </a:r>
          </a:p>
          <a:p>
            <a:endParaRPr lang="en-GB" sz="3200" dirty="0"/>
          </a:p>
          <a:p>
            <a:endParaRPr lang="en-GB" sz="3200" dirty="0"/>
          </a:p>
          <a:p>
            <a:endParaRPr lang="en-GB" sz="3200" dirty="0"/>
          </a:p>
          <a:p>
            <a:r>
              <a:rPr lang="en-GB" sz="4000" dirty="0">
                <a:solidFill>
                  <a:srgbClr val="00B0F0"/>
                </a:solidFill>
              </a:rPr>
              <a:t>Don’t worry, we are here to help.</a:t>
            </a:r>
          </a:p>
          <a:p>
            <a:endParaRPr lang="en-GB" dirty="0"/>
          </a:p>
          <a:p>
            <a:endParaRPr lang="en-GB" dirty="0"/>
          </a:p>
        </p:txBody>
      </p:sp>
      <p:pic>
        <p:nvPicPr>
          <p:cNvPr id="3076" name="Picture 4">
            <a:extLst>
              <a:ext uri="{FF2B5EF4-FFF2-40B4-BE49-F238E27FC236}">
                <a16:creationId xmlns:a16="http://schemas.microsoft.com/office/drawing/2014/main" id="{C0337790-AEF8-439B-9FBF-FA66A98304F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762" y="108284"/>
            <a:ext cx="4499811" cy="67497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404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52DF10F-D22A-4BEF-8FAB-EA1777C105AF}"/>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1</a:t>
            </a:r>
            <a:endParaRPr lang="en-GB" dirty="0"/>
          </a:p>
        </p:txBody>
      </p:sp>
      <p:pic>
        <p:nvPicPr>
          <p:cNvPr id="1026" name="Picture 2">
            <a:extLst>
              <a:ext uri="{FF2B5EF4-FFF2-40B4-BE49-F238E27FC236}">
                <a16:creationId xmlns:a16="http://schemas.microsoft.com/office/drawing/2014/main" id="{78E35BF3-849D-49B5-B3BD-796797517040}"/>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8861" y="110593"/>
            <a:ext cx="3677833" cy="65383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16219F-5D34-4111-BB1C-6010BBDA6152}"/>
              </a:ext>
            </a:extLst>
          </p:cNvPr>
          <p:cNvSpPr txBox="1"/>
          <p:nvPr/>
        </p:nvSpPr>
        <p:spPr>
          <a:xfrm>
            <a:off x="228600" y="2291775"/>
            <a:ext cx="7239000" cy="2308324"/>
          </a:xfrm>
          <a:prstGeom prst="rect">
            <a:avLst/>
          </a:prstGeom>
          <a:noFill/>
        </p:spPr>
        <p:txBody>
          <a:bodyPr wrap="square">
            <a:spAutoFit/>
          </a:bodyPr>
          <a:lstStyle/>
          <a:p>
            <a:pPr algn="ctr"/>
            <a:r>
              <a:rPr lang="en-GB" sz="2400" dirty="0"/>
              <a:t>Have a go at scoping the keywords to the question:</a:t>
            </a:r>
          </a:p>
          <a:p>
            <a:pPr algn="ctr"/>
            <a:endParaRPr lang="en-GB" sz="2400" dirty="0"/>
          </a:p>
          <a:p>
            <a:pPr algn="ctr"/>
            <a:r>
              <a:rPr lang="en-GB" sz="2400" dirty="0">
                <a:solidFill>
                  <a:srgbClr val="00B0F0"/>
                </a:solidFill>
              </a:rPr>
              <a:t>How can artificial intelligence be used to improve pizza delivery? </a:t>
            </a:r>
          </a:p>
          <a:p>
            <a:pPr algn="ctr"/>
            <a:endParaRPr lang="en-GB" sz="2400" dirty="0">
              <a:solidFill>
                <a:srgbClr val="00B0F0"/>
              </a:solidFill>
            </a:endParaRPr>
          </a:p>
          <a:p>
            <a:pPr algn="ctr"/>
            <a:r>
              <a:rPr lang="en-GB" sz="2400" dirty="0"/>
              <a:t>Call out any keywords/areas you can think of.</a:t>
            </a:r>
          </a:p>
        </p:txBody>
      </p:sp>
    </p:spTree>
    <p:extLst>
      <p:ext uri="{BB962C8B-B14F-4D97-AF65-F5344CB8AC3E}">
        <p14:creationId xmlns:p14="http://schemas.microsoft.com/office/powerpoint/2010/main" val="224047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6581066-09E5-46F1-B8C9-4EBA5CF44777}"/>
              </a:ext>
            </a:extLst>
          </p:cNvPr>
          <p:cNvSpPr/>
          <p:nvPr/>
        </p:nvSpPr>
        <p:spPr>
          <a:xfrm>
            <a:off x="200025" y="143660"/>
            <a:ext cx="334097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1: Example</a:t>
            </a:r>
            <a:endParaRPr lang="en-GB" dirty="0"/>
          </a:p>
        </p:txBody>
      </p:sp>
      <p:sp>
        <p:nvSpPr>
          <p:cNvPr id="2" name="TextBox 1"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D25270B5-F502-4948-A736-B94709946648}"/>
              </a:ext>
            </a:extLst>
          </p:cNvPr>
          <p:cNvSpPr txBox="1"/>
          <p:nvPr/>
        </p:nvSpPr>
        <p:spPr>
          <a:xfrm>
            <a:off x="4362450" y="3244334"/>
            <a:ext cx="4010025" cy="369332"/>
          </a:xfrm>
          <a:prstGeom prst="rect">
            <a:avLst/>
          </a:prstGeom>
          <a:noFill/>
        </p:spPr>
        <p:txBody>
          <a:bodyPr wrap="square" rtlCol="0">
            <a:spAutoFit/>
          </a:bodyPr>
          <a:lstStyle/>
          <a:p>
            <a:r>
              <a:rPr lang="en-GB" dirty="0"/>
              <a:t>Artificial Intelligence in Pizza Delivery</a:t>
            </a:r>
          </a:p>
        </p:txBody>
      </p:sp>
      <p:sp>
        <p:nvSpPr>
          <p:cNvPr id="3" name="TextBox 2">
            <a:extLst>
              <a:ext uri="{FF2B5EF4-FFF2-40B4-BE49-F238E27FC236}">
                <a16:creationId xmlns:a16="http://schemas.microsoft.com/office/drawing/2014/main" id="{047CA879-30BC-4DAD-B94A-CABA6C99540E}"/>
              </a:ext>
              <a:ext uri="{C183D7F6-B498-43B3-948B-1728B52AA6E4}">
                <adec:decorative xmlns:adec="http://schemas.microsoft.com/office/drawing/2017/decorative" val="1"/>
              </a:ext>
            </a:extLst>
          </p:cNvPr>
          <p:cNvSpPr txBox="1"/>
          <p:nvPr/>
        </p:nvSpPr>
        <p:spPr>
          <a:xfrm>
            <a:off x="7934325" y="1800225"/>
            <a:ext cx="2647950" cy="923330"/>
          </a:xfrm>
          <a:prstGeom prst="rect">
            <a:avLst/>
          </a:prstGeom>
          <a:noFill/>
        </p:spPr>
        <p:txBody>
          <a:bodyPr wrap="square" rtlCol="0">
            <a:spAutoFit/>
          </a:bodyPr>
          <a:lstStyle/>
          <a:p>
            <a:r>
              <a:rPr lang="en-GB" dirty="0"/>
              <a:t>What technology is already used in food delivery?</a:t>
            </a:r>
          </a:p>
        </p:txBody>
      </p:sp>
      <p:sp>
        <p:nvSpPr>
          <p:cNvPr id="4" name="TextBox 3">
            <a:extLst>
              <a:ext uri="{FF2B5EF4-FFF2-40B4-BE49-F238E27FC236}">
                <a16:creationId xmlns:a16="http://schemas.microsoft.com/office/drawing/2014/main" id="{B3460BAA-DDCC-49A3-A16E-57A09BDCD4CB}"/>
              </a:ext>
              <a:ext uri="{C183D7F6-B498-43B3-948B-1728B52AA6E4}">
                <adec:decorative xmlns:adec="http://schemas.microsoft.com/office/drawing/2017/decorative" val="1"/>
              </a:ext>
            </a:extLst>
          </p:cNvPr>
          <p:cNvSpPr txBox="1"/>
          <p:nvPr/>
        </p:nvSpPr>
        <p:spPr>
          <a:xfrm>
            <a:off x="9791700" y="595997"/>
            <a:ext cx="2200275" cy="646331"/>
          </a:xfrm>
          <a:prstGeom prst="rect">
            <a:avLst/>
          </a:prstGeom>
          <a:noFill/>
        </p:spPr>
        <p:txBody>
          <a:bodyPr wrap="square" rtlCol="0">
            <a:spAutoFit/>
          </a:bodyPr>
          <a:lstStyle/>
          <a:p>
            <a:r>
              <a:rPr lang="en-GB" dirty="0"/>
              <a:t>Pros and Cons of this technology</a:t>
            </a:r>
          </a:p>
        </p:txBody>
      </p:sp>
      <p:sp>
        <p:nvSpPr>
          <p:cNvPr id="5" name="TextBox 4">
            <a:extLst>
              <a:ext uri="{FF2B5EF4-FFF2-40B4-BE49-F238E27FC236}">
                <a16:creationId xmlns:a16="http://schemas.microsoft.com/office/drawing/2014/main" id="{83FECE09-60CD-4099-AC16-C38906E78317}"/>
              </a:ext>
              <a:ext uri="{C183D7F6-B498-43B3-948B-1728B52AA6E4}">
                <adec:decorative xmlns:adec="http://schemas.microsoft.com/office/drawing/2017/decorative" val="1"/>
              </a:ext>
            </a:extLst>
          </p:cNvPr>
          <p:cNvSpPr txBox="1"/>
          <p:nvPr/>
        </p:nvSpPr>
        <p:spPr>
          <a:xfrm>
            <a:off x="1257300" y="4343400"/>
            <a:ext cx="3400425" cy="646331"/>
          </a:xfrm>
          <a:prstGeom prst="rect">
            <a:avLst/>
          </a:prstGeom>
          <a:noFill/>
        </p:spPr>
        <p:txBody>
          <a:bodyPr wrap="square" rtlCol="0">
            <a:spAutoFit/>
          </a:bodyPr>
          <a:lstStyle/>
          <a:p>
            <a:r>
              <a:rPr lang="en-GB" dirty="0"/>
              <a:t>What new development in AI have there been?</a:t>
            </a:r>
          </a:p>
        </p:txBody>
      </p:sp>
      <p:sp>
        <p:nvSpPr>
          <p:cNvPr id="6" name="TextBox 5">
            <a:extLst>
              <a:ext uri="{FF2B5EF4-FFF2-40B4-BE49-F238E27FC236}">
                <a16:creationId xmlns:a16="http://schemas.microsoft.com/office/drawing/2014/main" id="{499B6526-5BF6-45F0-9BC9-9939185EFC23}"/>
              </a:ext>
              <a:ext uri="{C183D7F6-B498-43B3-948B-1728B52AA6E4}">
                <adec:decorative xmlns:adec="http://schemas.microsoft.com/office/drawing/2017/decorative" val="1"/>
              </a:ext>
            </a:extLst>
          </p:cNvPr>
          <p:cNvSpPr txBox="1"/>
          <p:nvPr/>
        </p:nvSpPr>
        <p:spPr>
          <a:xfrm>
            <a:off x="4938712" y="5371505"/>
            <a:ext cx="2857500" cy="646331"/>
          </a:xfrm>
          <a:prstGeom prst="rect">
            <a:avLst/>
          </a:prstGeom>
          <a:noFill/>
        </p:spPr>
        <p:txBody>
          <a:bodyPr wrap="square" rtlCol="0">
            <a:spAutoFit/>
          </a:bodyPr>
          <a:lstStyle/>
          <a:p>
            <a:r>
              <a:rPr lang="en-GB" dirty="0"/>
              <a:t>How could they work within food delivery?</a:t>
            </a:r>
          </a:p>
        </p:txBody>
      </p:sp>
      <p:sp>
        <p:nvSpPr>
          <p:cNvPr id="7" name="TextBox 6">
            <a:extLst>
              <a:ext uri="{FF2B5EF4-FFF2-40B4-BE49-F238E27FC236}">
                <a16:creationId xmlns:a16="http://schemas.microsoft.com/office/drawing/2014/main" id="{4F97144F-C7F2-4810-AA8A-468D6C0B5EC4}"/>
              </a:ext>
              <a:ext uri="{C183D7F6-B498-43B3-948B-1728B52AA6E4}">
                <adec:decorative xmlns:adec="http://schemas.microsoft.com/office/drawing/2017/decorative" val="1"/>
              </a:ext>
            </a:extLst>
          </p:cNvPr>
          <p:cNvSpPr txBox="1"/>
          <p:nvPr/>
        </p:nvSpPr>
        <p:spPr>
          <a:xfrm>
            <a:off x="8229600" y="4066401"/>
            <a:ext cx="2286000" cy="923330"/>
          </a:xfrm>
          <a:prstGeom prst="rect">
            <a:avLst/>
          </a:prstGeom>
          <a:noFill/>
        </p:spPr>
        <p:txBody>
          <a:bodyPr wrap="square" rtlCol="0">
            <a:spAutoFit/>
          </a:bodyPr>
          <a:lstStyle/>
          <a:p>
            <a:r>
              <a:rPr lang="en-GB" dirty="0"/>
              <a:t>What are the issues within the current food delivery process?</a:t>
            </a:r>
          </a:p>
        </p:txBody>
      </p:sp>
      <p:sp>
        <p:nvSpPr>
          <p:cNvPr id="8" name="TextBox 7">
            <a:extLst>
              <a:ext uri="{FF2B5EF4-FFF2-40B4-BE49-F238E27FC236}">
                <a16:creationId xmlns:a16="http://schemas.microsoft.com/office/drawing/2014/main" id="{5C87EB18-CF9F-42FD-BAC1-EBB469F9CE8A}"/>
              </a:ext>
              <a:ext uri="{C183D7F6-B498-43B3-948B-1728B52AA6E4}">
                <adec:decorative xmlns:adec="http://schemas.microsoft.com/office/drawing/2017/decorative" val="1"/>
              </a:ext>
            </a:extLst>
          </p:cNvPr>
          <p:cNvSpPr txBox="1"/>
          <p:nvPr/>
        </p:nvSpPr>
        <p:spPr>
          <a:xfrm>
            <a:off x="4657725" y="1395918"/>
            <a:ext cx="3019425" cy="646331"/>
          </a:xfrm>
          <a:prstGeom prst="rect">
            <a:avLst/>
          </a:prstGeom>
          <a:noFill/>
        </p:spPr>
        <p:txBody>
          <a:bodyPr wrap="square" rtlCol="0">
            <a:spAutoFit/>
          </a:bodyPr>
          <a:lstStyle/>
          <a:p>
            <a:r>
              <a:rPr lang="en-GB" dirty="0"/>
              <a:t>What do the big delivery companies use?</a:t>
            </a:r>
          </a:p>
        </p:txBody>
      </p:sp>
      <p:cxnSp>
        <p:nvCxnSpPr>
          <p:cNvPr id="10" name="Straight Arrow Connector 9"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CE44C3DC-228C-4C88-9C28-DFE59944B310}"/>
              </a:ext>
              <a:ext uri="{C183D7F6-B498-43B3-948B-1728B52AA6E4}">
                <adec:decorative xmlns:adec="http://schemas.microsoft.com/office/drawing/2017/decorative" val="1"/>
              </a:ext>
            </a:extLst>
          </p:cNvPr>
          <p:cNvCxnSpPr>
            <a:cxnSpLocks/>
          </p:cNvCxnSpPr>
          <p:nvPr/>
        </p:nvCxnSpPr>
        <p:spPr>
          <a:xfrm flipH="1">
            <a:off x="3962401" y="3680057"/>
            <a:ext cx="425967" cy="61766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7097F8B2-0337-464A-89F1-70A1C0D50ECF}"/>
              </a:ext>
              <a:ext uri="{C183D7F6-B498-43B3-948B-1728B52AA6E4}">
                <adec:decorative xmlns:adec="http://schemas.microsoft.com/office/drawing/2017/decorative" val="1"/>
              </a:ext>
            </a:extLst>
          </p:cNvPr>
          <p:cNvCxnSpPr>
            <a:cxnSpLocks/>
          </p:cNvCxnSpPr>
          <p:nvPr/>
        </p:nvCxnSpPr>
        <p:spPr>
          <a:xfrm>
            <a:off x="4290901" y="4755066"/>
            <a:ext cx="733648" cy="5801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7576CB7E-1EF3-4FCC-AF1D-C810CA1FA13C}"/>
              </a:ext>
              <a:ext uri="{C183D7F6-B498-43B3-948B-1728B52AA6E4}">
                <adec:decorative xmlns:adec="http://schemas.microsoft.com/office/drawing/2017/decorative" val="1"/>
              </a:ext>
            </a:extLst>
          </p:cNvPr>
          <p:cNvCxnSpPr>
            <a:cxnSpLocks/>
          </p:cNvCxnSpPr>
          <p:nvPr/>
        </p:nvCxnSpPr>
        <p:spPr>
          <a:xfrm flipH="1">
            <a:off x="7695093" y="5045124"/>
            <a:ext cx="534507" cy="43285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463E4AE8-D53E-41FE-8960-2E681535A883}"/>
              </a:ext>
              <a:ext uri="{C183D7F6-B498-43B3-948B-1728B52AA6E4}">
                <adec:decorative xmlns:adec="http://schemas.microsoft.com/office/drawing/2017/decorative" val="1"/>
              </a:ext>
            </a:extLst>
          </p:cNvPr>
          <p:cNvCxnSpPr>
            <a:cxnSpLocks/>
          </p:cNvCxnSpPr>
          <p:nvPr/>
        </p:nvCxnSpPr>
        <p:spPr>
          <a:xfrm>
            <a:off x="7999559" y="3484389"/>
            <a:ext cx="745831" cy="51296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B16C756D-A3F7-4A45-A94D-C0DA50E5DBF3}"/>
              </a:ext>
              <a:ext uri="{C183D7F6-B498-43B3-948B-1728B52AA6E4}">
                <adec:decorative xmlns:adec="http://schemas.microsoft.com/office/drawing/2017/decorative" val="1"/>
              </a:ext>
            </a:extLst>
          </p:cNvPr>
          <p:cNvCxnSpPr>
            <a:cxnSpLocks/>
          </p:cNvCxnSpPr>
          <p:nvPr/>
        </p:nvCxnSpPr>
        <p:spPr>
          <a:xfrm flipV="1">
            <a:off x="7251072" y="2476219"/>
            <a:ext cx="554665" cy="7017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E70FF9B2-A52F-466E-9840-91C7E0D86F6F}"/>
              </a:ext>
              <a:ext uri="{C183D7F6-B498-43B3-948B-1728B52AA6E4}">
                <adec:decorative xmlns:adec="http://schemas.microsoft.com/office/drawing/2017/decorative" val="1"/>
              </a:ext>
            </a:extLst>
          </p:cNvPr>
          <p:cNvCxnSpPr>
            <a:cxnSpLocks/>
          </p:cNvCxnSpPr>
          <p:nvPr/>
        </p:nvCxnSpPr>
        <p:spPr>
          <a:xfrm flipH="1" flipV="1">
            <a:off x="7155712" y="1653480"/>
            <a:ext cx="650025" cy="35767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6F09C157-9321-44A6-BA5B-3A28D036AB61}"/>
              </a:ext>
              <a:ext uri="{C183D7F6-B498-43B3-948B-1728B52AA6E4}">
                <adec:decorative xmlns:adec="http://schemas.microsoft.com/office/drawing/2017/decorative" val="1"/>
              </a:ext>
            </a:extLst>
          </p:cNvPr>
          <p:cNvCxnSpPr>
            <a:cxnSpLocks/>
          </p:cNvCxnSpPr>
          <p:nvPr/>
        </p:nvCxnSpPr>
        <p:spPr>
          <a:xfrm flipV="1">
            <a:off x="9073116" y="1092748"/>
            <a:ext cx="598967" cy="60634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2B8A80A-7124-431B-9034-6E855C356976}"/>
              </a:ext>
              <a:ext uri="{C183D7F6-B498-43B3-948B-1728B52AA6E4}">
                <adec:decorative xmlns:adec="http://schemas.microsoft.com/office/drawing/2017/decorative" val="1"/>
              </a:ext>
            </a:extLst>
          </p:cNvPr>
          <p:cNvSpPr txBox="1"/>
          <p:nvPr/>
        </p:nvSpPr>
        <p:spPr>
          <a:xfrm>
            <a:off x="1473552" y="2561059"/>
            <a:ext cx="2647950" cy="923330"/>
          </a:xfrm>
          <a:prstGeom prst="rect">
            <a:avLst/>
          </a:prstGeom>
          <a:noFill/>
        </p:spPr>
        <p:txBody>
          <a:bodyPr wrap="square" rtlCol="0">
            <a:spAutoFit/>
          </a:bodyPr>
          <a:lstStyle/>
          <a:p>
            <a:r>
              <a:rPr lang="en-GB" dirty="0"/>
              <a:t>What other similar industries use AI? </a:t>
            </a:r>
            <a:r>
              <a:rPr lang="en-GB" dirty="0" err="1"/>
              <a:t>i.e</a:t>
            </a:r>
            <a:r>
              <a:rPr lang="en-GB" dirty="0"/>
              <a:t> Logistics</a:t>
            </a:r>
          </a:p>
        </p:txBody>
      </p:sp>
      <p:sp>
        <p:nvSpPr>
          <p:cNvPr id="28" name="TextBox 27">
            <a:extLst>
              <a:ext uri="{FF2B5EF4-FFF2-40B4-BE49-F238E27FC236}">
                <a16:creationId xmlns:a16="http://schemas.microsoft.com/office/drawing/2014/main" id="{2CB32B5E-3B3A-45E3-96C0-AAF1EBA694FE}"/>
              </a:ext>
              <a:ext uri="{C183D7F6-B498-43B3-948B-1728B52AA6E4}">
                <adec:decorative xmlns:adec="http://schemas.microsoft.com/office/drawing/2017/decorative" val="1"/>
              </a:ext>
            </a:extLst>
          </p:cNvPr>
          <p:cNvSpPr txBox="1"/>
          <p:nvPr/>
        </p:nvSpPr>
        <p:spPr>
          <a:xfrm>
            <a:off x="199194" y="1546988"/>
            <a:ext cx="2395871" cy="646331"/>
          </a:xfrm>
          <a:prstGeom prst="rect">
            <a:avLst/>
          </a:prstGeom>
          <a:noFill/>
        </p:spPr>
        <p:txBody>
          <a:bodyPr wrap="square" rtlCol="0">
            <a:spAutoFit/>
          </a:bodyPr>
          <a:lstStyle/>
          <a:p>
            <a:r>
              <a:rPr lang="en-GB" dirty="0"/>
              <a:t>What can we learn from them?</a:t>
            </a:r>
          </a:p>
        </p:txBody>
      </p:sp>
      <p:cxnSp>
        <p:nvCxnSpPr>
          <p:cNvPr id="29" name="Straight Arrow Connector 28"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BD372E33-9E26-4379-AFB8-5892C07B23E3}"/>
              </a:ext>
              <a:ext uri="{C183D7F6-B498-43B3-948B-1728B52AA6E4}">
                <adec:decorative xmlns:adec="http://schemas.microsoft.com/office/drawing/2017/decorative" val="1"/>
              </a:ext>
            </a:extLst>
          </p:cNvPr>
          <p:cNvCxnSpPr>
            <a:cxnSpLocks/>
          </p:cNvCxnSpPr>
          <p:nvPr/>
        </p:nvCxnSpPr>
        <p:spPr>
          <a:xfrm flipH="1" flipV="1">
            <a:off x="3541000" y="2854790"/>
            <a:ext cx="847368" cy="45766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descr="A mindmap showing the scope of the topic, artificial intelligence in pizza delivery. It includes, What other similar industries use artificial intelligence? What new developments in artificial intelligence have there been? What are the issues with the current food delivery process? What technology is already used in food delivery?">
            <a:extLst>
              <a:ext uri="{FF2B5EF4-FFF2-40B4-BE49-F238E27FC236}">
                <a16:creationId xmlns:a16="http://schemas.microsoft.com/office/drawing/2014/main" id="{234DEFCB-A75E-4FD0-9A81-32EBE4789654}"/>
              </a:ext>
              <a:ext uri="{C183D7F6-B498-43B3-948B-1728B52AA6E4}">
                <adec:decorative xmlns:adec="http://schemas.microsoft.com/office/drawing/2017/decorative" val="1"/>
              </a:ext>
            </a:extLst>
          </p:cNvPr>
          <p:cNvCxnSpPr>
            <a:cxnSpLocks/>
          </p:cNvCxnSpPr>
          <p:nvPr/>
        </p:nvCxnSpPr>
        <p:spPr>
          <a:xfrm flipH="1" flipV="1">
            <a:off x="1829521" y="1914660"/>
            <a:ext cx="596088" cy="60189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73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0FCB9-4405-4135-BC0A-8579C3AFB117}"/>
              </a:ext>
            </a:extLst>
          </p:cNvPr>
          <p:cNvSpPr txBox="1"/>
          <p:nvPr/>
        </p:nvSpPr>
        <p:spPr>
          <a:xfrm>
            <a:off x="5102677" y="520890"/>
            <a:ext cx="76321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mj-lt"/>
                <a:cs typeface="Calibri"/>
              </a:rPr>
              <a:t>Structure of Today's Session</a:t>
            </a:r>
            <a:endParaRPr lang="en-GB" sz="3600" b="1">
              <a:latin typeface="+mj-lt"/>
            </a:endParaRPr>
          </a:p>
        </p:txBody>
      </p:sp>
      <p:sp>
        <p:nvSpPr>
          <p:cNvPr id="3" name="Rectangle: Rounded Corners 2">
            <a:extLst>
              <a:ext uri="{FF2B5EF4-FFF2-40B4-BE49-F238E27FC236}">
                <a16:creationId xmlns:a16="http://schemas.microsoft.com/office/drawing/2014/main" id="{26BDAF5E-EFE8-F2C8-F4DF-B0153953C388}"/>
              </a:ext>
            </a:extLst>
          </p:cNvPr>
          <p:cNvSpPr/>
          <p:nvPr/>
        </p:nvSpPr>
        <p:spPr>
          <a:xfrm>
            <a:off x="4607696" y="2234215"/>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cs typeface="Calibri"/>
              </a:rPr>
              <a:t>Plan</a:t>
            </a:r>
            <a:endParaRPr lang="en-GB" sz="2800"/>
          </a:p>
        </p:txBody>
      </p:sp>
      <p:sp>
        <p:nvSpPr>
          <p:cNvPr id="4" name="Rectangle: Rounded Corners 3">
            <a:extLst>
              <a:ext uri="{FF2B5EF4-FFF2-40B4-BE49-F238E27FC236}">
                <a16:creationId xmlns:a16="http://schemas.microsoft.com/office/drawing/2014/main" id="{F338AF69-ACFF-1A9D-6149-64D86271667D}"/>
              </a:ext>
            </a:extLst>
          </p:cNvPr>
          <p:cNvSpPr/>
          <p:nvPr/>
        </p:nvSpPr>
        <p:spPr>
          <a:xfrm>
            <a:off x="7101701" y="3525192"/>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cs typeface="Calibri"/>
              </a:rPr>
              <a:t>Do</a:t>
            </a:r>
            <a:endParaRPr lang="en-GB" sz="2800"/>
          </a:p>
        </p:txBody>
      </p:sp>
      <p:sp>
        <p:nvSpPr>
          <p:cNvPr id="5" name="Rectangle: Rounded Corners 4">
            <a:extLst>
              <a:ext uri="{FF2B5EF4-FFF2-40B4-BE49-F238E27FC236}">
                <a16:creationId xmlns:a16="http://schemas.microsoft.com/office/drawing/2014/main" id="{996E8F15-6700-2B71-22E2-233655C7205A}"/>
              </a:ext>
            </a:extLst>
          </p:cNvPr>
          <p:cNvSpPr/>
          <p:nvPr/>
        </p:nvSpPr>
        <p:spPr>
          <a:xfrm>
            <a:off x="9637380" y="4797020"/>
            <a:ext cx="2342864" cy="121692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cs typeface="Calibri"/>
              </a:rPr>
              <a:t>Next Steps</a:t>
            </a:r>
            <a:endParaRPr lang="en-GB" sz="2800"/>
          </a:p>
        </p:txBody>
      </p:sp>
      <p:sp>
        <p:nvSpPr>
          <p:cNvPr id="10" name="Arrow: Bent 9">
            <a:extLst>
              <a:ext uri="{FF2B5EF4-FFF2-40B4-BE49-F238E27FC236}">
                <a16:creationId xmlns:a16="http://schemas.microsoft.com/office/drawing/2014/main" id="{7911CCBE-3D61-48E8-8485-93A38A346CA4}"/>
              </a:ext>
              <a:ext uri="{C183D7F6-B498-43B3-948B-1728B52AA6E4}">
                <adec:decorative xmlns:adec="http://schemas.microsoft.com/office/drawing/2017/decorative" val="1"/>
              </a:ext>
            </a:extLst>
          </p:cNvPr>
          <p:cNvSpPr/>
          <p:nvPr/>
        </p:nvSpPr>
        <p:spPr>
          <a:xfrm rot="10800000" flipH="1">
            <a:off x="6120760" y="3734119"/>
            <a:ext cx="612843" cy="799069"/>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Bent 11">
            <a:extLst>
              <a:ext uri="{FF2B5EF4-FFF2-40B4-BE49-F238E27FC236}">
                <a16:creationId xmlns:a16="http://schemas.microsoft.com/office/drawing/2014/main" id="{BC44C16E-F109-4823-A0BD-5B94F1CEF01C}"/>
              </a:ext>
              <a:ext uri="{C183D7F6-B498-43B3-948B-1728B52AA6E4}">
                <adec:decorative xmlns:adec="http://schemas.microsoft.com/office/drawing/2017/decorative" val="1"/>
              </a:ext>
            </a:extLst>
          </p:cNvPr>
          <p:cNvSpPr/>
          <p:nvPr/>
        </p:nvSpPr>
        <p:spPr>
          <a:xfrm rot="10800000" flipH="1">
            <a:off x="8745479" y="5005947"/>
            <a:ext cx="612843" cy="799069"/>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Bent 13">
            <a:extLst>
              <a:ext uri="{FF2B5EF4-FFF2-40B4-BE49-F238E27FC236}">
                <a16:creationId xmlns:a16="http://schemas.microsoft.com/office/drawing/2014/main" id="{B3646258-35D8-4A53-872E-FB3F40E04902}"/>
              </a:ext>
              <a:ext uri="{C183D7F6-B498-43B3-948B-1728B52AA6E4}">
                <adec:decorative xmlns:adec="http://schemas.microsoft.com/office/drawing/2017/decorative" val="1"/>
              </a:ext>
            </a:extLst>
          </p:cNvPr>
          <p:cNvSpPr/>
          <p:nvPr/>
        </p:nvSpPr>
        <p:spPr>
          <a:xfrm rot="5400000">
            <a:off x="7161596" y="2675559"/>
            <a:ext cx="730066" cy="643581"/>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Bent 14">
            <a:extLst>
              <a:ext uri="{FF2B5EF4-FFF2-40B4-BE49-F238E27FC236}">
                <a16:creationId xmlns:a16="http://schemas.microsoft.com/office/drawing/2014/main" id="{BE083012-A68A-46E5-8305-D17AC8239FFE}"/>
              </a:ext>
              <a:ext uri="{C183D7F6-B498-43B3-948B-1728B52AA6E4}">
                <adec:decorative xmlns:adec="http://schemas.microsoft.com/office/drawing/2017/decorative" val="1"/>
              </a:ext>
            </a:extLst>
          </p:cNvPr>
          <p:cNvSpPr/>
          <p:nvPr/>
        </p:nvSpPr>
        <p:spPr>
          <a:xfrm rot="5400000">
            <a:off x="9748409" y="4009949"/>
            <a:ext cx="730066" cy="643581"/>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8" name="Picture 4">
            <a:extLst>
              <a:ext uri="{FF2B5EF4-FFF2-40B4-BE49-F238E27FC236}">
                <a16:creationId xmlns:a16="http://schemas.microsoft.com/office/drawing/2014/main" id="{3F6E249F-3970-4FAA-9980-F0EAB56E08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 y="-67437"/>
            <a:ext cx="4572000" cy="6858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3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DA0A7-69B9-4BDD-83BF-CD73A4B34ACB}"/>
              </a:ext>
            </a:extLst>
          </p:cNvPr>
          <p:cNvSpPr txBox="1"/>
          <p:nvPr/>
        </p:nvSpPr>
        <p:spPr>
          <a:xfrm>
            <a:off x="292649" y="4059627"/>
            <a:ext cx="4124528" cy="1200329"/>
          </a:xfrm>
          <a:prstGeom prst="rect">
            <a:avLst/>
          </a:prstGeom>
          <a:noFill/>
        </p:spPr>
        <p:txBody>
          <a:bodyPr wrap="square" rtlCol="0">
            <a:spAutoFit/>
          </a:bodyPr>
          <a:lstStyle/>
          <a:p>
            <a:pPr algn="ctr"/>
            <a:r>
              <a:rPr lang="en-GB" sz="3600" dirty="0">
                <a:solidFill>
                  <a:srgbClr val="00B0F0"/>
                </a:solidFill>
              </a:rPr>
              <a:t>DO STAGE: Where to find what you need</a:t>
            </a:r>
          </a:p>
        </p:txBody>
      </p:sp>
      <p:sp>
        <p:nvSpPr>
          <p:cNvPr id="3" name="Rectangle: Rounded Corners 2">
            <a:extLst>
              <a:ext uri="{FF2B5EF4-FFF2-40B4-BE49-F238E27FC236}">
                <a16:creationId xmlns:a16="http://schemas.microsoft.com/office/drawing/2014/main" id="{091AA7B2-3812-49BF-96D2-445E9A340952}"/>
              </a:ext>
            </a:extLst>
          </p:cNvPr>
          <p:cNvSpPr/>
          <p:nvPr/>
        </p:nvSpPr>
        <p:spPr>
          <a:xfrm>
            <a:off x="936199" y="54926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Apply keywords</a:t>
            </a:r>
            <a:endParaRPr lang="en-GB" dirty="0"/>
          </a:p>
        </p:txBody>
      </p:sp>
      <p:sp>
        <p:nvSpPr>
          <p:cNvPr id="4" name="Rectangle: Rounded Corners 3">
            <a:extLst>
              <a:ext uri="{FF2B5EF4-FFF2-40B4-BE49-F238E27FC236}">
                <a16:creationId xmlns:a16="http://schemas.microsoft.com/office/drawing/2014/main" id="{794E631D-9C09-4B79-9014-7C9380D180F2}"/>
              </a:ext>
            </a:extLst>
          </p:cNvPr>
          <p:cNvSpPr/>
          <p:nvPr/>
        </p:nvSpPr>
        <p:spPr>
          <a:xfrm>
            <a:off x="2751798" y="173739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Google Scholar</a:t>
            </a:r>
          </a:p>
        </p:txBody>
      </p:sp>
      <p:sp>
        <p:nvSpPr>
          <p:cNvPr id="5" name="Rectangle: Rounded Corners 4">
            <a:extLst>
              <a:ext uri="{FF2B5EF4-FFF2-40B4-BE49-F238E27FC236}">
                <a16:creationId xmlns:a16="http://schemas.microsoft.com/office/drawing/2014/main" id="{F421EEB6-E932-4423-A55E-51C9280C5B2A}"/>
              </a:ext>
            </a:extLst>
          </p:cNvPr>
          <p:cNvSpPr/>
          <p:nvPr/>
        </p:nvSpPr>
        <p:spPr>
          <a:xfrm>
            <a:off x="4433855" y="2898509"/>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iDiscover</a:t>
            </a:r>
            <a:endParaRPr lang="en-GB" sz="2000" dirty="0"/>
          </a:p>
        </p:txBody>
      </p:sp>
      <p:sp>
        <p:nvSpPr>
          <p:cNvPr id="6" name="Rectangle: Rounded Corners 5">
            <a:extLst>
              <a:ext uri="{FF2B5EF4-FFF2-40B4-BE49-F238E27FC236}">
                <a16:creationId xmlns:a16="http://schemas.microsoft.com/office/drawing/2014/main" id="{CA7994E7-584C-4575-AE1A-059D99358617}"/>
              </a:ext>
            </a:extLst>
          </p:cNvPr>
          <p:cNvSpPr/>
          <p:nvPr/>
        </p:nvSpPr>
        <p:spPr>
          <a:xfrm>
            <a:off x="5933713" y="405962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sp>
        <p:nvSpPr>
          <p:cNvPr id="7" name="Rectangle: Rounded Corners 6">
            <a:extLst>
              <a:ext uri="{FF2B5EF4-FFF2-40B4-BE49-F238E27FC236}">
                <a16:creationId xmlns:a16="http://schemas.microsoft.com/office/drawing/2014/main" id="{32DCB2D5-8983-4E57-8387-B05A3A3A3A72}"/>
              </a:ext>
            </a:extLst>
          </p:cNvPr>
          <p:cNvSpPr/>
          <p:nvPr/>
        </p:nvSpPr>
        <p:spPr>
          <a:xfrm>
            <a:off x="7433570" y="531360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 Web</a:t>
            </a:r>
          </a:p>
        </p:txBody>
      </p:sp>
      <p:sp>
        <p:nvSpPr>
          <p:cNvPr id="8" name="Arrow: Bent 7">
            <a:extLst>
              <a:ext uri="{FF2B5EF4-FFF2-40B4-BE49-F238E27FC236}">
                <a16:creationId xmlns:a16="http://schemas.microsoft.com/office/drawing/2014/main" id="{85E4F616-E752-41A9-BE32-7C06EBB04A0E}"/>
              </a:ext>
              <a:ext uri="{C183D7F6-B498-43B3-948B-1728B52AA6E4}">
                <adec:decorative xmlns:adec="http://schemas.microsoft.com/office/drawing/2017/decorative" val="1"/>
              </a:ext>
            </a:extLst>
          </p:cNvPr>
          <p:cNvSpPr/>
          <p:nvPr/>
        </p:nvSpPr>
        <p:spPr>
          <a:xfrm flipV="1">
            <a:off x="1881972" y="1723885"/>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Bent 8">
            <a:extLst>
              <a:ext uri="{FF2B5EF4-FFF2-40B4-BE49-F238E27FC236}">
                <a16:creationId xmlns:a16="http://schemas.microsoft.com/office/drawing/2014/main" id="{F6BF847B-803A-4508-8E52-F942338B7564}"/>
              </a:ext>
              <a:ext uri="{C183D7F6-B498-43B3-948B-1728B52AA6E4}">
                <adec:decorative xmlns:adec="http://schemas.microsoft.com/office/drawing/2017/decorative" val="1"/>
              </a:ext>
            </a:extLst>
          </p:cNvPr>
          <p:cNvSpPr/>
          <p:nvPr/>
        </p:nvSpPr>
        <p:spPr>
          <a:xfrm flipV="1">
            <a:off x="3633662" y="2898509"/>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Bent 9">
            <a:extLst>
              <a:ext uri="{FF2B5EF4-FFF2-40B4-BE49-F238E27FC236}">
                <a16:creationId xmlns:a16="http://schemas.microsoft.com/office/drawing/2014/main" id="{A33EFC24-DAEF-4A29-BD0D-FFE572331484}"/>
              </a:ext>
              <a:ext uri="{C183D7F6-B498-43B3-948B-1728B52AA6E4}">
                <adec:decorative xmlns:adec="http://schemas.microsoft.com/office/drawing/2017/decorative" val="1"/>
              </a:ext>
            </a:extLst>
          </p:cNvPr>
          <p:cNvSpPr/>
          <p:nvPr/>
        </p:nvSpPr>
        <p:spPr>
          <a:xfrm flipV="1">
            <a:off x="5070013" y="4084447"/>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Bent 10">
            <a:extLst>
              <a:ext uri="{FF2B5EF4-FFF2-40B4-BE49-F238E27FC236}">
                <a16:creationId xmlns:a16="http://schemas.microsoft.com/office/drawing/2014/main" id="{0D77288B-E7D7-4E07-869A-F7DE16DB9687}"/>
              </a:ext>
              <a:ext uri="{C183D7F6-B498-43B3-948B-1728B52AA6E4}">
                <adec:decorative xmlns:adec="http://schemas.microsoft.com/office/drawing/2017/decorative" val="1"/>
              </a:ext>
            </a:extLst>
          </p:cNvPr>
          <p:cNvSpPr/>
          <p:nvPr/>
        </p:nvSpPr>
        <p:spPr>
          <a:xfrm flipV="1">
            <a:off x="6595280" y="5313600"/>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122" name="Picture 2">
            <a:extLst>
              <a:ext uri="{FF2B5EF4-FFF2-40B4-BE49-F238E27FC236}">
                <a16:creationId xmlns:a16="http://schemas.microsoft.com/office/drawing/2014/main" id="{2DB9C815-5FC6-4E4B-8610-0A97A12C59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322" y="283409"/>
            <a:ext cx="4810085" cy="3208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0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D68388B-C869-48E4-9A93-B8CD56E804FC}"/>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Apply keywords</a:t>
            </a:r>
            <a:endParaRPr lang="en-GB" dirty="0"/>
          </a:p>
        </p:txBody>
      </p:sp>
      <p:sp>
        <p:nvSpPr>
          <p:cNvPr id="2" name="TextBox 1">
            <a:extLst>
              <a:ext uri="{FF2B5EF4-FFF2-40B4-BE49-F238E27FC236}">
                <a16:creationId xmlns:a16="http://schemas.microsoft.com/office/drawing/2014/main" id="{EF4D34CF-4681-4F62-B108-6BBACE727536}"/>
              </a:ext>
            </a:extLst>
          </p:cNvPr>
          <p:cNvSpPr txBox="1"/>
          <p:nvPr/>
        </p:nvSpPr>
        <p:spPr>
          <a:xfrm>
            <a:off x="62603" y="2242932"/>
            <a:ext cx="3782728" cy="523220"/>
          </a:xfrm>
          <a:prstGeom prst="rect">
            <a:avLst/>
          </a:prstGeom>
          <a:noFill/>
        </p:spPr>
        <p:txBody>
          <a:bodyPr wrap="square" rtlCol="0">
            <a:spAutoFit/>
          </a:bodyPr>
          <a:lstStyle/>
          <a:p>
            <a:pPr algn="ctr"/>
            <a:r>
              <a:rPr lang="en-GB" sz="2800" dirty="0">
                <a:solidFill>
                  <a:srgbClr val="00B0F0"/>
                </a:solidFill>
              </a:rPr>
              <a:t>Word Order</a:t>
            </a:r>
          </a:p>
        </p:txBody>
      </p:sp>
      <p:sp>
        <p:nvSpPr>
          <p:cNvPr id="4" name="TextBox 3">
            <a:extLst>
              <a:ext uri="{FF2B5EF4-FFF2-40B4-BE49-F238E27FC236}">
                <a16:creationId xmlns:a16="http://schemas.microsoft.com/office/drawing/2014/main" id="{B6F059CF-5386-4524-A7AC-7B5C524B3EB0}"/>
              </a:ext>
            </a:extLst>
          </p:cNvPr>
          <p:cNvSpPr txBox="1"/>
          <p:nvPr/>
        </p:nvSpPr>
        <p:spPr>
          <a:xfrm>
            <a:off x="8460607" y="5041221"/>
            <a:ext cx="5024387" cy="523220"/>
          </a:xfrm>
          <a:prstGeom prst="rect">
            <a:avLst/>
          </a:prstGeom>
          <a:noFill/>
        </p:spPr>
        <p:txBody>
          <a:bodyPr wrap="square" rtlCol="0">
            <a:spAutoFit/>
          </a:bodyPr>
          <a:lstStyle/>
          <a:p>
            <a:r>
              <a:rPr lang="en-GB" sz="2800" dirty="0">
                <a:solidFill>
                  <a:srgbClr val="00B0F0"/>
                </a:solidFill>
              </a:rPr>
              <a:t>Boolean Operators</a:t>
            </a:r>
          </a:p>
        </p:txBody>
      </p:sp>
      <p:pic>
        <p:nvPicPr>
          <p:cNvPr id="10244" name="Picture 4">
            <a:extLst>
              <a:ext uri="{FF2B5EF4-FFF2-40B4-BE49-F238E27FC236}">
                <a16:creationId xmlns:a16="http://schemas.microsoft.com/office/drawing/2014/main" id="{27D19A0F-A389-4124-9595-E4E5A5994BA8}"/>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749001" y="1024697"/>
            <a:ext cx="8380396" cy="25946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04E8BFE5-9009-4025-B237-0DD526F739F6}"/>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3"/>
          <a:stretch/>
        </p:blipFill>
        <p:spPr bwMode="auto">
          <a:xfrm>
            <a:off x="77002" y="3905557"/>
            <a:ext cx="8026301" cy="279454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4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2F2D43-467C-4FBC-B27E-1B77870594E3}"/>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Boolean Operators</a:t>
            </a:r>
            <a:endParaRPr lang="en-GB" dirty="0"/>
          </a:p>
        </p:txBody>
      </p:sp>
      <p:sp>
        <p:nvSpPr>
          <p:cNvPr id="6" name="Oval 5">
            <a:extLst>
              <a:ext uri="{FF2B5EF4-FFF2-40B4-BE49-F238E27FC236}">
                <a16:creationId xmlns:a16="http://schemas.microsoft.com/office/drawing/2014/main" id="{DF6E5078-26AD-4BAE-AA27-34C2D48B7B96}"/>
              </a:ext>
            </a:extLst>
          </p:cNvPr>
          <p:cNvSpPr/>
          <p:nvPr/>
        </p:nvSpPr>
        <p:spPr>
          <a:xfrm>
            <a:off x="664142" y="4456495"/>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AND</a:t>
            </a:r>
          </a:p>
        </p:txBody>
      </p:sp>
      <p:sp>
        <p:nvSpPr>
          <p:cNvPr id="3" name="TextBox 2">
            <a:extLst>
              <a:ext uri="{FF2B5EF4-FFF2-40B4-BE49-F238E27FC236}">
                <a16:creationId xmlns:a16="http://schemas.microsoft.com/office/drawing/2014/main" id="{09A1F2C5-C70F-426B-8D4F-DAA8688A37B7}"/>
              </a:ext>
            </a:extLst>
          </p:cNvPr>
          <p:cNvSpPr txBox="1"/>
          <p:nvPr/>
        </p:nvSpPr>
        <p:spPr>
          <a:xfrm>
            <a:off x="1156233" y="5742826"/>
            <a:ext cx="2887579" cy="523220"/>
          </a:xfrm>
          <a:prstGeom prst="rect">
            <a:avLst/>
          </a:prstGeom>
          <a:noFill/>
        </p:spPr>
        <p:txBody>
          <a:bodyPr wrap="square" rtlCol="0">
            <a:spAutoFit/>
          </a:bodyPr>
          <a:lstStyle/>
          <a:p>
            <a:r>
              <a:rPr lang="en-GB" sz="2800" dirty="0">
                <a:solidFill>
                  <a:srgbClr val="00B0F0"/>
                </a:solidFill>
              </a:rPr>
              <a:t>Narrow</a:t>
            </a:r>
          </a:p>
        </p:txBody>
      </p:sp>
      <p:sp>
        <p:nvSpPr>
          <p:cNvPr id="8" name="Oval 7">
            <a:extLst>
              <a:ext uri="{FF2B5EF4-FFF2-40B4-BE49-F238E27FC236}">
                <a16:creationId xmlns:a16="http://schemas.microsoft.com/office/drawing/2014/main" id="{D26D090B-DBEB-497E-A08C-DA352BFE4DA2}"/>
              </a:ext>
            </a:extLst>
          </p:cNvPr>
          <p:cNvSpPr/>
          <p:nvPr/>
        </p:nvSpPr>
        <p:spPr>
          <a:xfrm>
            <a:off x="4813413" y="4467483"/>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OR</a:t>
            </a:r>
          </a:p>
        </p:txBody>
      </p:sp>
      <p:sp>
        <p:nvSpPr>
          <p:cNvPr id="5" name="TextBox 4">
            <a:extLst>
              <a:ext uri="{FF2B5EF4-FFF2-40B4-BE49-F238E27FC236}">
                <a16:creationId xmlns:a16="http://schemas.microsoft.com/office/drawing/2014/main" id="{2B4019A1-72EF-4837-9888-198CB65BAD9C}"/>
              </a:ext>
            </a:extLst>
          </p:cNvPr>
          <p:cNvSpPr txBox="1"/>
          <p:nvPr/>
        </p:nvSpPr>
        <p:spPr>
          <a:xfrm>
            <a:off x="5380522" y="5742826"/>
            <a:ext cx="2464067" cy="523220"/>
          </a:xfrm>
          <a:prstGeom prst="rect">
            <a:avLst/>
          </a:prstGeom>
          <a:noFill/>
        </p:spPr>
        <p:txBody>
          <a:bodyPr wrap="square" rtlCol="0">
            <a:spAutoFit/>
          </a:bodyPr>
          <a:lstStyle/>
          <a:p>
            <a:r>
              <a:rPr lang="en-GB" sz="2800" dirty="0">
                <a:solidFill>
                  <a:srgbClr val="00B0F0"/>
                </a:solidFill>
              </a:rPr>
              <a:t>Connect</a:t>
            </a:r>
          </a:p>
        </p:txBody>
      </p:sp>
      <p:sp>
        <p:nvSpPr>
          <p:cNvPr id="9" name="Oval 8">
            <a:extLst>
              <a:ext uri="{FF2B5EF4-FFF2-40B4-BE49-F238E27FC236}">
                <a16:creationId xmlns:a16="http://schemas.microsoft.com/office/drawing/2014/main" id="{99BECBE3-2580-47D7-8C65-F96D8B188877}"/>
              </a:ext>
            </a:extLst>
          </p:cNvPr>
          <p:cNvSpPr/>
          <p:nvPr/>
        </p:nvSpPr>
        <p:spPr>
          <a:xfrm>
            <a:off x="9086247" y="4467483"/>
            <a:ext cx="2348565" cy="981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NOT</a:t>
            </a:r>
          </a:p>
        </p:txBody>
      </p:sp>
      <p:sp>
        <p:nvSpPr>
          <p:cNvPr id="4" name="TextBox 3">
            <a:extLst>
              <a:ext uri="{FF2B5EF4-FFF2-40B4-BE49-F238E27FC236}">
                <a16:creationId xmlns:a16="http://schemas.microsoft.com/office/drawing/2014/main" id="{C816ACB2-EC30-47D0-AC7C-34C30B9223B2}"/>
              </a:ext>
            </a:extLst>
          </p:cNvPr>
          <p:cNvSpPr txBox="1"/>
          <p:nvPr/>
        </p:nvSpPr>
        <p:spPr>
          <a:xfrm>
            <a:off x="9673390" y="5742826"/>
            <a:ext cx="3022332" cy="523220"/>
          </a:xfrm>
          <a:prstGeom prst="rect">
            <a:avLst/>
          </a:prstGeom>
          <a:noFill/>
        </p:spPr>
        <p:txBody>
          <a:bodyPr wrap="square" rtlCol="0">
            <a:spAutoFit/>
          </a:bodyPr>
          <a:lstStyle/>
          <a:p>
            <a:r>
              <a:rPr lang="en-GB" sz="2800" dirty="0">
                <a:solidFill>
                  <a:srgbClr val="00B0F0"/>
                </a:solidFill>
              </a:rPr>
              <a:t>Exclude</a:t>
            </a:r>
          </a:p>
        </p:txBody>
      </p:sp>
      <p:pic>
        <p:nvPicPr>
          <p:cNvPr id="4098" name="Picture 2">
            <a:extLst>
              <a:ext uri="{FF2B5EF4-FFF2-40B4-BE49-F238E27FC236}">
                <a16:creationId xmlns:a16="http://schemas.microsoft.com/office/drawing/2014/main" id="{9698D240-40C3-460B-B168-500DDCBF1BB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3" y="1543564"/>
            <a:ext cx="3943559" cy="26303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3C0ED73-1232-4DEB-9ACD-3CB4C7149059}"/>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176" y="1543563"/>
            <a:ext cx="3943560" cy="26303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43A2258-C5BE-4FAF-B7FA-61F265A58276}"/>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8101" y="1506844"/>
            <a:ext cx="3553330" cy="266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1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874E1A0-42FB-4CF7-82A3-72359231EBB0}"/>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79374" y="0"/>
            <a:ext cx="11512626"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B5BF7A14-B6DC-4F2A-9656-258F6144A0B4}"/>
              </a:ext>
            </a:extLst>
          </p:cNvPr>
          <p:cNvSpPr/>
          <p:nvPr/>
        </p:nvSpPr>
        <p:spPr>
          <a:xfrm>
            <a:off x="114476" y="12034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Google Scholar</a:t>
            </a:r>
          </a:p>
        </p:txBody>
      </p:sp>
      <p:sp>
        <p:nvSpPr>
          <p:cNvPr id="3" name="Rectangle: Rounded Corners 2">
            <a:extLst>
              <a:ext uri="{FF2B5EF4-FFF2-40B4-BE49-F238E27FC236}">
                <a16:creationId xmlns:a16="http://schemas.microsoft.com/office/drawing/2014/main" id="{A06C18EB-FAB0-4CF4-B81D-22253FB91CBF}"/>
              </a:ext>
            </a:extLst>
          </p:cNvPr>
          <p:cNvSpPr/>
          <p:nvPr/>
        </p:nvSpPr>
        <p:spPr>
          <a:xfrm>
            <a:off x="365760" y="4668253"/>
            <a:ext cx="4591251" cy="176142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Remember to Set Up Library Links</a:t>
            </a:r>
          </a:p>
        </p:txBody>
      </p:sp>
    </p:spTree>
    <p:extLst>
      <p:ext uri="{BB962C8B-B14F-4D97-AF65-F5344CB8AC3E}">
        <p14:creationId xmlns:p14="http://schemas.microsoft.com/office/powerpoint/2010/main" val="144925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171A056-FA8E-4D2D-8737-C14E4504C10F}"/>
              </a:ext>
            </a:extLst>
          </p:cNvPr>
          <p:cNvSpPr/>
          <p:nvPr/>
        </p:nvSpPr>
        <p:spPr>
          <a:xfrm>
            <a:off x="314242" y="31796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t>iDiscover</a:t>
            </a:r>
            <a:endParaRPr lang="en-GB" sz="2000" dirty="0"/>
          </a:p>
        </p:txBody>
      </p:sp>
      <p:pic>
        <p:nvPicPr>
          <p:cNvPr id="14" name="Picture 13" descr="A screenshot of the iDiscover search bar with the 3 radio buttons; Cambridge Libraries Collection, articles and online resources and search everything.">
            <a:extLst>
              <a:ext uri="{FF2B5EF4-FFF2-40B4-BE49-F238E27FC236}">
                <a16:creationId xmlns:a16="http://schemas.microsoft.com/office/drawing/2014/main" id="{1DC1AA27-B9FD-444B-9FA9-A14865E60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0683"/>
            <a:ext cx="12192000" cy="2137620"/>
          </a:xfrm>
          <a:prstGeom prst="rect">
            <a:avLst/>
          </a:prstGeom>
          <a:effectLst>
            <a:softEdge rad="127000"/>
          </a:effectLst>
        </p:spPr>
      </p:pic>
      <p:pic>
        <p:nvPicPr>
          <p:cNvPr id="16" name="Graphic 15">
            <a:extLst>
              <a:ext uri="{FF2B5EF4-FFF2-40B4-BE49-F238E27FC236}">
                <a16:creationId xmlns:a16="http://schemas.microsoft.com/office/drawing/2014/main" id="{D270BF43-FE7B-4999-9015-DC01002FBE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4213" y="4600889"/>
            <a:ext cx="1208626" cy="1208626"/>
          </a:xfrm>
          <a:prstGeom prst="rect">
            <a:avLst/>
          </a:prstGeom>
        </p:spPr>
      </p:pic>
    </p:spTree>
    <p:extLst>
      <p:ext uri="{BB962C8B-B14F-4D97-AF65-F5344CB8AC3E}">
        <p14:creationId xmlns:p14="http://schemas.microsoft.com/office/powerpoint/2010/main" val="260796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C67901F-0659-4F0D-8FF9-28F342AAE16A}"/>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5" name="Picture 4" descr="A screenshot of the iDiscover homepage with the  A-Z Databases link highlighted. This link can be found at the top of the homepage in the middle.">
            <a:extLst>
              <a:ext uri="{FF2B5EF4-FFF2-40B4-BE49-F238E27FC236}">
                <a16:creationId xmlns:a16="http://schemas.microsoft.com/office/drawing/2014/main" id="{2F2F4B17-2297-4F3F-A5B3-44EE1DD3A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7569"/>
            <a:ext cx="12192000" cy="2151105"/>
          </a:xfrm>
          <a:prstGeom prst="rect">
            <a:avLst/>
          </a:prstGeom>
          <a:effectLst>
            <a:softEdge rad="12700"/>
          </a:effectLst>
        </p:spPr>
      </p:pic>
    </p:spTree>
    <p:extLst>
      <p:ext uri="{BB962C8B-B14F-4D97-AF65-F5344CB8AC3E}">
        <p14:creationId xmlns:p14="http://schemas.microsoft.com/office/powerpoint/2010/main" val="217679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EAAA7E9-523C-4098-B40B-A3BB96953F13}"/>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5" name="Picture 4" descr="A screenshot of the homepage of the Database A-Z with the subject filter box highlighted. This is the first of the 3 filters boxes on the webpage. ">
            <a:extLst>
              <a:ext uri="{FF2B5EF4-FFF2-40B4-BE49-F238E27FC236}">
                <a16:creationId xmlns:a16="http://schemas.microsoft.com/office/drawing/2014/main" id="{556EF48C-C4CD-48B5-B297-C63960865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7879"/>
            <a:ext cx="12192000" cy="3109816"/>
          </a:xfrm>
          <a:prstGeom prst="rect">
            <a:avLst/>
          </a:prstGeom>
        </p:spPr>
      </p:pic>
    </p:spTree>
    <p:extLst>
      <p:ext uri="{BB962C8B-B14F-4D97-AF65-F5344CB8AC3E}">
        <p14:creationId xmlns:p14="http://schemas.microsoft.com/office/powerpoint/2010/main" val="1858841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251C5C-ADC7-493F-893A-CF842D2676DE}"/>
              </a:ext>
            </a:extLst>
          </p:cNvPr>
          <p:cNvSpPr/>
          <p:nvPr/>
        </p:nvSpPr>
        <p:spPr>
          <a:xfrm>
            <a:off x="476189" y="37315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Databases</a:t>
            </a:r>
          </a:p>
        </p:txBody>
      </p:sp>
      <p:pic>
        <p:nvPicPr>
          <p:cNvPr id="4" name="Picture 3" descr="A screenshot of a subject search result using the Database A-Z. ">
            <a:extLst>
              <a:ext uri="{FF2B5EF4-FFF2-40B4-BE49-F238E27FC236}">
                <a16:creationId xmlns:a16="http://schemas.microsoft.com/office/drawing/2014/main" id="{9E62C559-C7D0-4CD2-B200-AA50EF91D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499" y="77002"/>
            <a:ext cx="6118429" cy="6703996"/>
          </a:xfrm>
          <a:prstGeom prst="rect">
            <a:avLst/>
          </a:prstGeom>
        </p:spPr>
      </p:pic>
    </p:spTree>
    <p:extLst>
      <p:ext uri="{BB962C8B-B14F-4D97-AF65-F5344CB8AC3E}">
        <p14:creationId xmlns:p14="http://schemas.microsoft.com/office/powerpoint/2010/main" val="591077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500EDE-96E5-8B24-91BD-55CEA8E4F1AA}"/>
              </a:ext>
            </a:extLst>
          </p:cNvPr>
          <p:cNvSpPr/>
          <p:nvPr/>
        </p:nvSpPr>
        <p:spPr>
          <a:xfrm>
            <a:off x="476189" y="27041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The Web</a:t>
            </a:r>
          </a:p>
        </p:txBody>
      </p:sp>
      <p:sp>
        <p:nvSpPr>
          <p:cNvPr id="8" name="TextBox 7">
            <a:extLst>
              <a:ext uri="{FF2B5EF4-FFF2-40B4-BE49-F238E27FC236}">
                <a16:creationId xmlns:a16="http://schemas.microsoft.com/office/drawing/2014/main" id="{52E4968B-A293-94A6-CE51-32AEF1899E0D}"/>
              </a:ext>
            </a:extLst>
          </p:cNvPr>
          <p:cNvSpPr txBox="1"/>
          <p:nvPr/>
        </p:nvSpPr>
        <p:spPr>
          <a:xfrm>
            <a:off x="476189" y="1374521"/>
            <a:ext cx="11315318" cy="461665"/>
          </a:xfrm>
          <a:prstGeom prst="rect">
            <a:avLst/>
          </a:prstGeom>
          <a:noFill/>
        </p:spPr>
        <p:txBody>
          <a:bodyPr wrap="square" rtlCol="0">
            <a:spAutoFit/>
          </a:bodyPr>
          <a:lstStyle/>
          <a:p>
            <a:r>
              <a:rPr lang="en-GB" sz="2400">
                <a:solidFill>
                  <a:srgbClr val="00B0F0"/>
                </a:solidFill>
              </a:rPr>
              <a:t>Browser extensions to get you behind paywalls to the full text when searching online</a:t>
            </a:r>
          </a:p>
        </p:txBody>
      </p:sp>
      <p:sp>
        <p:nvSpPr>
          <p:cNvPr id="10"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2141750"/>
            <a:ext cx="12192000" cy="471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of the logo for the browser extension Lean Library. ">
            <a:extLst>
              <a:ext uri="{FF2B5EF4-FFF2-40B4-BE49-F238E27FC236}">
                <a16:creationId xmlns:a16="http://schemas.microsoft.com/office/drawing/2014/main" id="{82EAAD4D-FDB8-C9B3-0C1F-A6EE91297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48" y="3866012"/>
            <a:ext cx="4974336" cy="1044610"/>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of the logo for the browser extension Libkey Nomad.">
            <a:extLst>
              <a:ext uri="{FF2B5EF4-FFF2-40B4-BE49-F238E27FC236}">
                <a16:creationId xmlns:a16="http://schemas.microsoft.com/office/drawing/2014/main" id="{E0FA0A8D-11B1-562C-3418-E73A4F059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8516" y="3930525"/>
            <a:ext cx="4974336" cy="920251"/>
          </a:xfrm>
          <a:prstGeom prst="rect">
            <a:avLst/>
          </a:prstGeom>
        </p:spPr>
      </p:pic>
    </p:spTree>
    <p:extLst>
      <p:ext uri="{BB962C8B-B14F-4D97-AF65-F5344CB8AC3E}">
        <p14:creationId xmlns:p14="http://schemas.microsoft.com/office/powerpoint/2010/main" val="3609796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78CE82B-A225-4D7C-8310-64FB4ECD9AFD}"/>
              </a:ext>
            </a:extLst>
          </p:cNvPr>
          <p:cNvSpPr/>
          <p:nvPr/>
        </p:nvSpPr>
        <p:spPr>
          <a:xfrm>
            <a:off x="332192" y="356314"/>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Activity 2</a:t>
            </a:r>
            <a:endParaRPr lang="en-GB" dirty="0"/>
          </a:p>
        </p:txBody>
      </p:sp>
      <p:sp>
        <p:nvSpPr>
          <p:cNvPr id="2" name="TextBox 1">
            <a:extLst>
              <a:ext uri="{FF2B5EF4-FFF2-40B4-BE49-F238E27FC236}">
                <a16:creationId xmlns:a16="http://schemas.microsoft.com/office/drawing/2014/main" id="{4CB441FB-D9E3-490E-8EFD-BF6F1AC0B474}"/>
              </a:ext>
            </a:extLst>
          </p:cNvPr>
          <p:cNvSpPr txBox="1"/>
          <p:nvPr/>
        </p:nvSpPr>
        <p:spPr>
          <a:xfrm>
            <a:off x="221381" y="2072612"/>
            <a:ext cx="7328357" cy="3785652"/>
          </a:xfrm>
          <a:prstGeom prst="rect">
            <a:avLst/>
          </a:prstGeom>
          <a:noFill/>
        </p:spPr>
        <p:txBody>
          <a:bodyPr wrap="square" rtlCol="0">
            <a:spAutoFit/>
          </a:bodyPr>
          <a:lstStyle/>
          <a:p>
            <a:pPr algn="ctr"/>
            <a:r>
              <a:rPr lang="en-GB" sz="2400" dirty="0"/>
              <a:t>Have a go at doing a literature search:</a:t>
            </a:r>
          </a:p>
          <a:p>
            <a:pPr algn="ctr"/>
            <a:endParaRPr lang="en-GB" sz="2400" dirty="0"/>
          </a:p>
          <a:p>
            <a:pPr algn="ctr"/>
            <a:r>
              <a:rPr lang="en-GB" sz="2400" dirty="0">
                <a:solidFill>
                  <a:srgbClr val="00B0F0"/>
                </a:solidFill>
              </a:rPr>
              <a:t>How can artificial intelligence be used to improve pizza delivery? </a:t>
            </a:r>
            <a:endParaRPr lang="en-GB" sz="2400" dirty="0"/>
          </a:p>
          <a:p>
            <a:pPr algn="ctr"/>
            <a:endParaRPr lang="en-GB" sz="2400" dirty="0"/>
          </a:p>
          <a:p>
            <a:pPr marL="342900" indent="-342900" algn="ctr">
              <a:buFont typeface="Arial" panose="020B0604020202020204" pitchFamily="34" charset="0"/>
              <a:buChar char="•"/>
            </a:pPr>
            <a:r>
              <a:rPr lang="en-GB" sz="2400" dirty="0"/>
              <a:t> Google Scholar</a:t>
            </a:r>
          </a:p>
          <a:p>
            <a:pPr marL="342900" indent="-342900" algn="ctr">
              <a:buFont typeface="Arial" panose="020B0604020202020204" pitchFamily="34" charset="0"/>
              <a:buChar char="•"/>
            </a:pPr>
            <a:r>
              <a:rPr lang="en-GB" sz="2400" dirty="0" err="1"/>
              <a:t>iDiscover</a:t>
            </a:r>
            <a:endParaRPr lang="en-GB" sz="2400" dirty="0"/>
          </a:p>
          <a:p>
            <a:pPr marL="342900" indent="-342900" algn="ctr">
              <a:buFont typeface="Arial" panose="020B0604020202020204" pitchFamily="34" charset="0"/>
              <a:buChar char="•"/>
            </a:pPr>
            <a:r>
              <a:rPr lang="en-GB" sz="2400" dirty="0"/>
              <a:t>Database – Web of Science or Scopus</a:t>
            </a:r>
          </a:p>
          <a:p>
            <a:pPr marL="342900" indent="-342900" algn="ctr">
              <a:buFont typeface="Arial" panose="020B0604020202020204" pitchFamily="34" charset="0"/>
              <a:buChar char="•"/>
            </a:pPr>
            <a:endParaRPr lang="en-GB" sz="2400" dirty="0"/>
          </a:p>
          <a:p>
            <a:pPr algn="ctr"/>
            <a:r>
              <a:rPr lang="en-GB" sz="2400" dirty="0">
                <a:solidFill>
                  <a:srgbClr val="00B0F0"/>
                </a:solidFill>
              </a:rPr>
              <a:t>Remember to record you searches in your search log</a:t>
            </a:r>
          </a:p>
        </p:txBody>
      </p:sp>
      <p:pic>
        <p:nvPicPr>
          <p:cNvPr id="4" name="Picture 2">
            <a:extLst>
              <a:ext uri="{FF2B5EF4-FFF2-40B4-BE49-F238E27FC236}">
                <a16:creationId xmlns:a16="http://schemas.microsoft.com/office/drawing/2014/main" id="{B44C7A24-8DD6-46E2-B1EB-A8CD073EAC7C}"/>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1413" y="78595"/>
            <a:ext cx="3769206" cy="670081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2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C33ED423-5E6B-46AF-BF3A-6B40F9AE60F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523485"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3765144-5BD0-4692-8300-22D39C1C1A7E}"/>
              </a:ext>
            </a:extLst>
          </p:cNvPr>
          <p:cNvSpPr txBox="1"/>
          <p:nvPr/>
        </p:nvSpPr>
        <p:spPr>
          <a:xfrm>
            <a:off x="0" y="1236760"/>
            <a:ext cx="6991846" cy="16377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dirty="0">
                <a:latin typeface="+mj-lt"/>
                <a:ea typeface="+mj-ea"/>
                <a:cs typeface="+mj-cs"/>
              </a:rPr>
              <a:t>You HAVE to look at the literature</a:t>
            </a:r>
            <a:endParaRPr lang="en-US" sz="5400" dirty="0" err="1">
              <a:latin typeface="+mj-lt"/>
              <a:ea typeface="+mj-ea"/>
              <a:cs typeface="Calibri Light"/>
            </a:endParaRPr>
          </a:p>
        </p:txBody>
      </p:sp>
      <p:sp>
        <p:nvSpPr>
          <p:cNvPr id="4107" name="Rectangle 410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321A8391-AC71-447A-ADAE-0D4E8E5141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431" y="3106408"/>
            <a:ext cx="1208626" cy="1208626"/>
          </a:xfrm>
          <a:prstGeom prst="rect">
            <a:avLst/>
          </a:prstGeom>
        </p:spPr>
      </p:pic>
      <p:pic>
        <p:nvPicPr>
          <p:cNvPr id="7" name="Graphic 6">
            <a:extLst>
              <a:ext uri="{FF2B5EF4-FFF2-40B4-BE49-F238E27FC236}">
                <a16:creationId xmlns:a16="http://schemas.microsoft.com/office/drawing/2014/main" id="{EC00CDC8-F3CB-49E8-8D54-2012671860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9169" y="3088120"/>
            <a:ext cx="1208626" cy="1208626"/>
          </a:xfrm>
          <a:prstGeom prst="rect">
            <a:avLst/>
          </a:prstGeom>
        </p:spPr>
      </p:pic>
    </p:spTree>
    <p:extLst>
      <p:ext uri="{BB962C8B-B14F-4D97-AF65-F5344CB8AC3E}">
        <p14:creationId xmlns:p14="http://schemas.microsoft.com/office/powerpoint/2010/main" val="95707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A81F771-4033-4243-9CED-32B4576EB409}"/>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6F1516C-830C-49CD-B871-555639812517}"/>
              </a:ext>
            </a:extLst>
          </p:cNvPr>
          <p:cNvSpPr/>
          <p:nvPr/>
        </p:nvSpPr>
        <p:spPr>
          <a:xfrm>
            <a:off x="309777" y="197590"/>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Activity 2: URL’s</a:t>
            </a:r>
            <a:endParaRPr lang="en-GB"/>
          </a:p>
        </p:txBody>
      </p:sp>
      <p:sp>
        <p:nvSpPr>
          <p:cNvPr id="4" name="TextBox 3">
            <a:extLst>
              <a:ext uri="{FF2B5EF4-FFF2-40B4-BE49-F238E27FC236}">
                <a16:creationId xmlns:a16="http://schemas.microsoft.com/office/drawing/2014/main" id="{6CEB3312-71A7-441A-8BEA-033C178992CD}"/>
              </a:ext>
            </a:extLst>
          </p:cNvPr>
          <p:cNvSpPr txBox="1"/>
          <p:nvPr/>
        </p:nvSpPr>
        <p:spPr>
          <a:xfrm>
            <a:off x="4800599" y="887936"/>
            <a:ext cx="6901961" cy="1107996"/>
          </a:xfrm>
          <a:prstGeom prst="rect">
            <a:avLst/>
          </a:prstGeom>
          <a:noFill/>
        </p:spPr>
        <p:txBody>
          <a:bodyPr wrap="square" rtlCol="0">
            <a:spAutoFit/>
          </a:bodyPr>
          <a:lstStyle/>
          <a:p>
            <a:pPr algn="ctr"/>
            <a:r>
              <a:rPr lang="en-GB" sz="2400">
                <a:solidFill>
                  <a:srgbClr val="00B0F0"/>
                </a:solidFill>
              </a:rPr>
              <a:t>How can artificial intelligence be used to improve pizza delivery? </a:t>
            </a:r>
          </a:p>
          <a:p>
            <a:endParaRPr lang="en-GB"/>
          </a:p>
        </p:txBody>
      </p:sp>
      <p:sp>
        <p:nvSpPr>
          <p:cNvPr id="3" name="TextBox 2">
            <a:extLst>
              <a:ext uri="{FF2B5EF4-FFF2-40B4-BE49-F238E27FC236}">
                <a16:creationId xmlns:a16="http://schemas.microsoft.com/office/drawing/2014/main" id="{6D08D2DF-AC5F-45B4-AF4D-FF0FDC8DABE8}"/>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2800"/>
              <a:t>Google Scholar </a:t>
            </a:r>
          </a:p>
          <a:p>
            <a:pPr>
              <a:lnSpc>
                <a:spcPct val="90000"/>
              </a:lnSpc>
              <a:spcAft>
                <a:spcPts val="600"/>
              </a:spcAft>
            </a:pPr>
            <a:endParaRPr lang="en-US" sz="2800"/>
          </a:p>
          <a:p>
            <a:pPr>
              <a:lnSpc>
                <a:spcPct val="90000"/>
              </a:lnSpc>
              <a:spcAft>
                <a:spcPts val="600"/>
              </a:spcAft>
            </a:pPr>
            <a:r>
              <a:rPr lang="en-US" sz="2800" b="0" i="0">
                <a:solidFill>
                  <a:srgbClr val="00B0F0"/>
                </a:solidFill>
                <a:effectLst/>
              </a:rPr>
              <a:t>http://scholar.google.com</a:t>
            </a:r>
          </a:p>
          <a:p>
            <a:pPr indent="-228600">
              <a:lnSpc>
                <a:spcPct val="90000"/>
              </a:lnSpc>
              <a:spcAft>
                <a:spcPts val="600"/>
              </a:spcAft>
              <a:buFont typeface="Arial" panose="020B0604020202020204" pitchFamily="34" charset="0"/>
              <a:buChar char="•"/>
            </a:pPr>
            <a:endParaRPr lang="en-US" sz="2800"/>
          </a:p>
          <a:p>
            <a:pPr>
              <a:lnSpc>
                <a:spcPct val="90000"/>
              </a:lnSpc>
              <a:spcAft>
                <a:spcPts val="600"/>
              </a:spcAft>
            </a:pPr>
            <a:r>
              <a:rPr lang="en-US" sz="2800"/>
              <a:t>iDiscover </a:t>
            </a:r>
          </a:p>
          <a:p>
            <a:pPr>
              <a:lnSpc>
                <a:spcPct val="90000"/>
              </a:lnSpc>
              <a:spcAft>
                <a:spcPts val="600"/>
              </a:spcAft>
            </a:pPr>
            <a:endParaRPr lang="en-US" sz="2800"/>
          </a:p>
          <a:p>
            <a:pPr>
              <a:lnSpc>
                <a:spcPct val="90000"/>
              </a:lnSpc>
              <a:spcAft>
                <a:spcPts val="600"/>
              </a:spcAft>
            </a:pPr>
            <a:r>
              <a:rPr lang="en-US" sz="2800"/>
              <a:t> </a:t>
            </a:r>
            <a:r>
              <a:rPr lang="en-US" sz="2800">
                <a:solidFill>
                  <a:srgbClr val="00B0F0"/>
                </a:solidFill>
              </a:rPr>
              <a:t>https://idiscover.lib.cam.ac.uk</a:t>
            </a:r>
          </a:p>
        </p:txBody>
      </p:sp>
    </p:spTree>
    <p:extLst>
      <p:ext uri="{BB962C8B-B14F-4D97-AF65-F5344CB8AC3E}">
        <p14:creationId xmlns:p14="http://schemas.microsoft.com/office/powerpoint/2010/main" val="109112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6C1AE02C-9B08-48B0-BBF9-1BC0F95A7954}"/>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6"/>
          <a:stretch/>
        </p:blipFill>
        <p:spPr bwMode="auto">
          <a:xfrm>
            <a:off x="6841121" y="0"/>
            <a:ext cx="5370667" cy="617109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37EC39-02A7-4D75-BCB4-E880CFD754E3}"/>
              </a:ext>
            </a:extLst>
          </p:cNvPr>
          <p:cNvSpPr txBox="1"/>
          <p:nvPr/>
        </p:nvSpPr>
        <p:spPr>
          <a:xfrm>
            <a:off x="20188" y="4790126"/>
            <a:ext cx="3324531" cy="646331"/>
          </a:xfrm>
          <a:prstGeom prst="rect">
            <a:avLst/>
          </a:prstGeom>
          <a:noFill/>
        </p:spPr>
        <p:txBody>
          <a:bodyPr wrap="square" rtlCol="0">
            <a:spAutoFit/>
          </a:bodyPr>
          <a:lstStyle/>
          <a:p>
            <a:pPr algn="ctr"/>
            <a:r>
              <a:rPr lang="en-GB" sz="3600" dirty="0">
                <a:solidFill>
                  <a:srgbClr val="00B0F0"/>
                </a:solidFill>
              </a:rPr>
              <a:t>NEXT STEPS</a:t>
            </a:r>
          </a:p>
        </p:txBody>
      </p:sp>
    </p:spTree>
    <p:extLst>
      <p:ext uri="{BB962C8B-B14F-4D97-AF65-F5344CB8AC3E}">
        <p14:creationId xmlns:p14="http://schemas.microsoft.com/office/powerpoint/2010/main" val="92441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79C4C50-7EDC-4CED-8092-6FAB1CDB7E2D}"/>
              </a:ext>
            </a:extLst>
          </p:cNvPr>
          <p:cNvSpPr/>
          <p:nvPr/>
        </p:nvSpPr>
        <p:spPr>
          <a:xfrm>
            <a:off x="309700" y="262625"/>
            <a:ext cx="3231168" cy="904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Bias</a:t>
            </a:r>
          </a:p>
        </p:txBody>
      </p:sp>
      <p:pic>
        <p:nvPicPr>
          <p:cNvPr id="2052" name="Picture 4">
            <a:extLst>
              <a:ext uri="{FF2B5EF4-FFF2-40B4-BE49-F238E27FC236}">
                <a16:creationId xmlns:a16="http://schemas.microsoft.com/office/drawing/2014/main" id="{F0B04333-7897-4EDA-BD2B-D256DA76163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837916" y="1167319"/>
            <a:ext cx="4300278" cy="37701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CF9E30-01B4-43AB-A6B3-212F188926A3}"/>
              </a:ext>
            </a:extLst>
          </p:cNvPr>
          <p:cNvSpPr txBox="1"/>
          <p:nvPr/>
        </p:nvSpPr>
        <p:spPr>
          <a:xfrm>
            <a:off x="4197795" y="2567676"/>
            <a:ext cx="1652003" cy="646331"/>
          </a:xfrm>
          <a:prstGeom prst="rect">
            <a:avLst/>
          </a:prstGeom>
          <a:noFill/>
        </p:spPr>
        <p:txBody>
          <a:bodyPr wrap="square" rtlCol="0">
            <a:spAutoFit/>
          </a:bodyPr>
          <a:lstStyle/>
          <a:p>
            <a:r>
              <a:rPr lang="en-GB" sz="3600"/>
              <a:t>When</a:t>
            </a:r>
            <a:endParaRPr lang="en-GB" sz="2400"/>
          </a:p>
        </p:txBody>
      </p:sp>
      <p:sp>
        <p:nvSpPr>
          <p:cNvPr id="5" name="TextBox 4">
            <a:extLst>
              <a:ext uri="{FF2B5EF4-FFF2-40B4-BE49-F238E27FC236}">
                <a16:creationId xmlns:a16="http://schemas.microsoft.com/office/drawing/2014/main" id="{061A3393-B4FF-4FB7-8559-D6D4FC3DF0DC}"/>
              </a:ext>
            </a:extLst>
          </p:cNvPr>
          <p:cNvSpPr txBox="1"/>
          <p:nvPr/>
        </p:nvSpPr>
        <p:spPr>
          <a:xfrm>
            <a:off x="10510263" y="2703992"/>
            <a:ext cx="1372037" cy="584775"/>
          </a:xfrm>
          <a:prstGeom prst="rect">
            <a:avLst/>
          </a:prstGeom>
          <a:noFill/>
        </p:spPr>
        <p:txBody>
          <a:bodyPr wrap="square" rtlCol="0">
            <a:spAutoFit/>
          </a:bodyPr>
          <a:lstStyle/>
          <a:p>
            <a:r>
              <a:rPr lang="en-GB" sz="3200"/>
              <a:t>Where</a:t>
            </a:r>
          </a:p>
        </p:txBody>
      </p:sp>
      <p:sp>
        <p:nvSpPr>
          <p:cNvPr id="6" name="TextBox 5">
            <a:extLst>
              <a:ext uri="{FF2B5EF4-FFF2-40B4-BE49-F238E27FC236}">
                <a16:creationId xmlns:a16="http://schemas.microsoft.com/office/drawing/2014/main" id="{F85CD2BA-1E2A-49E6-83A2-2E3EADFF5E77}"/>
              </a:ext>
            </a:extLst>
          </p:cNvPr>
          <p:cNvSpPr txBox="1"/>
          <p:nvPr/>
        </p:nvSpPr>
        <p:spPr>
          <a:xfrm>
            <a:off x="7397240" y="5219456"/>
            <a:ext cx="1637414" cy="646331"/>
          </a:xfrm>
          <a:prstGeom prst="rect">
            <a:avLst/>
          </a:prstGeom>
          <a:noFill/>
        </p:spPr>
        <p:txBody>
          <a:bodyPr wrap="square" rtlCol="0">
            <a:spAutoFit/>
          </a:bodyPr>
          <a:lstStyle/>
          <a:p>
            <a:r>
              <a:rPr lang="en-GB" sz="3600"/>
              <a:t>Who</a:t>
            </a:r>
            <a:endParaRPr lang="en-GB" sz="2400"/>
          </a:p>
        </p:txBody>
      </p:sp>
      <p:sp>
        <p:nvSpPr>
          <p:cNvPr id="7" name="TextBox 6">
            <a:extLst>
              <a:ext uri="{FF2B5EF4-FFF2-40B4-BE49-F238E27FC236}">
                <a16:creationId xmlns:a16="http://schemas.microsoft.com/office/drawing/2014/main" id="{6F51D932-B865-4E2A-BFB3-B21734BA3DB9}"/>
              </a:ext>
            </a:extLst>
          </p:cNvPr>
          <p:cNvSpPr txBox="1"/>
          <p:nvPr/>
        </p:nvSpPr>
        <p:spPr>
          <a:xfrm>
            <a:off x="7510515" y="363601"/>
            <a:ext cx="3476847" cy="584775"/>
          </a:xfrm>
          <a:prstGeom prst="rect">
            <a:avLst/>
          </a:prstGeom>
          <a:noFill/>
        </p:spPr>
        <p:txBody>
          <a:bodyPr wrap="square" rtlCol="0">
            <a:spAutoFit/>
          </a:bodyPr>
          <a:lstStyle/>
          <a:p>
            <a:r>
              <a:rPr lang="en-GB" sz="3200"/>
              <a:t>Why</a:t>
            </a:r>
          </a:p>
        </p:txBody>
      </p:sp>
      <p:sp>
        <p:nvSpPr>
          <p:cNvPr id="8" name="Arrow: Up 7">
            <a:extLst>
              <a:ext uri="{FF2B5EF4-FFF2-40B4-BE49-F238E27FC236}">
                <a16:creationId xmlns:a16="http://schemas.microsoft.com/office/drawing/2014/main" id="{483FFF14-4864-4F29-9F81-230807548811}"/>
              </a:ext>
              <a:ext uri="{C183D7F6-B498-43B3-948B-1728B52AA6E4}">
                <adec:decorative xmlns:adec="http://schemas.microsoft.com/office/drawing/2017/decorative" val="1"/>
              </a:ext>
            </a:extLst>
          </p:cNvPr>
          <p:cNvSpPr/>
          <p:nvPr/>
        </p:nvSpPr>
        <p:spPr>
          <a:xfrm>
            <a:off x="7778505" y="1042476"/>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D394A5F8-7CE2-4471-81B3-3A17FD160491}"/>
              </a:ext>
              <a:ext uri="{C183D7F6-B498-43B3-948B-1728B52AA6E4}">
                <adec:decorative xmlns:adec="http://schemas.microsoft.com/office/drawing/2017/decorative" val="1"/>
              </a:ext>
            </a:extLst>
          </p:cNvPr>
          <p:cNvSpPr/>
          <p:nvPr/>
        </p:nvSpPr>
        <p:spPr>
          <a:xfrm rot="16200000">
            <a:off x="5758096" y="2606247"/>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 11">
            <a:extLst>
              <a:ext uri="{FF2B5EF4-FFF2-40B4-BE49-F238E27FC236}">
                <a16:creationId xmlns:a16="http://schemas.microsoft.com/office/drawing/2014/main" id="{C79B968A-1827-4202-B355-5F67733BEF2A}"/>
              </a:ext>
              <a:ext uri="{C183D7F6-B498-43B3-948B-1728B52AA6E4}">
                <adec:decorative xmlns:adec="http://schemas.microsoft.com/office/drawing/2017/decorative" val="1"/>
              </a:ext>
            </a:extLst>
          </p:cNvPr>
          <p:cNvSpPr/>
          <p:nvPr/>
        </p:nvSpPr>
        <p:spPr>
          <a:xfrm rot="5400000">
            <a:off x="9773987" y="2671947"/>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 12">
            <a:extLst>
              <a:ext uri="{FF2B5EF4-FFF2-40B4-BE49-F238E27FC236}">
                <a16:creationId xmlns:a16="http://schemas.microsoft.com/office/drawing/2014/main" id="{8E4B777B-5D9A-418C-AE71-2F2B0ADE238E}"/>
              </a:ext>
              <a:ext uri="{C183D7F6-B498-43B3-948B-1728B52AA6E4}">
                <adec:decorative xmlns:adec="http://schemas.microsoft.com/office/drawing/2017/decorative" val="1"/>
              </a:ext>
            </a:extLst>
          </p:cNvPr>
          <p:cNvSpPr/>
          <p:nvPr/>
        </p:nvSpPr>
        <p:spPr>
          <a:xfrm rot="10800000">
            <a:off x="7778505" y="4577610"/>
            <a:ext cx="419100" cy="665019"/>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17B7E15-12E8-4896-B5FC-95342085BD97}"/>
              </a:ext>
            </a:extLst>
          </p:cNvPr>
          <p:cNvSpPr txBox="1"/>
          <p:nvPr/>
        </p:nvSpPr>
        <p:spPr>
          <a:xfrm>
            <a:off x="490300" y="2226909"/>
            <a:ext cx="4062845" cy="3539430"/>
          </a:xfrm>
          <a:prstGeom prst="rect">
            <a:avLst/>
          </a:prstGeom>
          <a:noFill/>
        </p:spPr>
        <p:txBody>
          <a:bodyPr wrap="square" lIns="91440" tIns="45720" rIns="91440" bIns="45720" rtlCol="0" anchor="t">
            <a:spAutoFit/>
          </a:bodyPr>
          <a:lstStyle/>
          <a:p>
            <a:pPr marL="285750" indent="-285750">
              <a:buFontTx/>
              <a:buChar char="-"/>
            </a:pPr>
            <a:r>
              <a:rPr lang="en-GB" sz="2800">
                <a:solidFill>
                  <a:srgbClr val="00B0F0"/>
                </a:solidFill>
              </a:rPr>
              <a:t>Be Critical</a:t>
            </a:r>
          </a:p>
          <a:p>
            <a:pPr marL="285750" indent="-285750">
              <a:buFontTx/>
              <a:buChar char="-"/>
            </a:pPr>
            <a:endParaRPr lang="en-GB" sz="2800">
              <a:solidFill>
                <a:srgbClr val="00B0F0"/>
              </a:solidFill>
            </a:endParaRPr>
          </a:p>
          <a:p>
            <a:pPr marL="285750" indent="-285750">
              <a:buFontTx/>
              <a:buChar char="-"/>
            </a:pPr>
            <a:r>
              <a:rPr lang="en-GB" sz="2800">
                <a:solidFill>
                  <a:srgbClr val="00B0F0"/>
                </a:solidFill>
              </a:rPr>
              <a:t>Corroborate</a:t>
            </a:r>
          </a:p>
          <a:p>
            <a:endParaRPr lang="en-GB" sz="2800">
              <a:solidFill>
                <a:srgbClr val="00B0F0"/>
              </a:solidFill>
            </a:endParaRPr>
          </a:p>
          <a:p>
            <a:pPr marL="285750" indent="-285750">
              <a:buFontTx/>
              <a:buChar char="-"/>
            </a:pPr>
            <a:r>
              <a:rPr lang="en-GB" sz="2800">
                <a:solidFill>
                  <a:srgbClr val="00B0F0"/>
                </a:solidFill>
              </a:rPr>
              <a:t>Use Multiple Search Locations</a:t>
            </a:r>
            <a:endParaRPr lang="en-GB" sz="2800">
              <a:solidFill>
                <a:srgbClr val="00B0F0"/>
              </a:solidFill>
              <a:cs typeface="Calibri"/>
            </a:endParaRPr>
          </a:p>
          <a:p>
            <a:pPr marL="285750" indent="-285750">
              <a:buFontTx/>
              <a:buChar char="-"/>
            </a:pPr>
            <a:endParaRPr lang="en-GB" sz="2800">
              <a:solidFill>
                <a:srgbClr val="00B0F0"/>
              </a:solidFill>
              <a:cs typeface="Calibri"/>
            </a:endParaRPr>
          </a:p>
          <a:p>
            <a:pPr marL="285750" indent="-285750">
              <a:buFontTx/>
              <a:buChar char="-"/>
            </a:pPr>
            <a:r>
              <a:rPr lang="en-GB" sz="2800">
                <a:solidFill>
                  <a:srgbClr val="00B0F0"/>
                </a:solidFill>
                <a:cs typeface="Calibri"/>
              </a:rPr>
              <a:t>AI-based tool biases</a:t>
            </a:r>
          </a:p>
        </p:txBody>
      </p:sp>
    </p:spTree>
    <p:extLst>
      <p:ext uri="{BB962C8B-B14F-4D97-AF65-F5344CB8AC3E}">
        <p14:creationId xmlns:p14="http://schemas.microsoft.com/office/powerpoint/2010/main" val="2684619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3DA6B8-EDBD-4BC8-8C5E-035A28E22B9F}"/>
              </a:ext>
              <a:ext uri="{C183D7F6-B498-43B3-948B-1728B52AA6E4}">
                <adec:decorative xmlns:adec="http://schemas.microsoft.com/office/drawing/2017/decorative" val="1"/>
              </a:ext>
            </a:extLst>
          </p:cNvPr>
          <p:cNvSpPr/>
          <p:nvPr/>
        </p:nvSpPr>
        <p:spPr>
          <a:xfrm>
            <a:off x="556852" y="351930"/>
            <a:ext cx="2704699"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When to Stop Searching</a:t>
            </a:r>
          </a:p>
        </p:txBody>
      </p:sp>
      <p:sp>
        <p:nvSpPr>
          <p:cNvPr id="5" name="TextBox 4">
            <a:extLst>
              <a:ext uri="{FF2B5EF4-FFF2-40B4-BE49-F238E27FC236}">
                <a16:creationId xmlns:a16="http://schemas.microsoft.com/office/drawing/2014/main" id="{6C41E13F-9F91-424F-BA6F-EFD5254EDF4A}"/>
              </a:ext>
            </a:extLst>
          </p:cNvPr>
          <p:cNvSpPr txBox="1"/>
          <p:nvPr/>
        </p:nvSpPr>
        <p:spPr>
          <a:xfrm>
            <a:off x="5684472" y="1958203"/>
            <a:ext cx="46305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Repetition in your Search Results</a:t>
            </a:r>
          </a:p>
        </p:txBody>
      </p:sp>
      <p:sp>
        <p:nvSpPr>
          <p:cNvPr id="6" name="TextBox 5">
            <a:extLst>
              <a:ext uri="{FF2B5EF4-FFF2-40B4-BE49-F238E27FC236}">
                <a16:creationId xmlns:a16="http://schemas.microsoft.com/office/drawing/2014/main" id="{CA136920-A45E-4683-99AA-01C0D7CA11F2}"/>
              </a:ext>
            </a:extLst>
          </p:cNvPr>
          <p:cNvSpPr txBox="1"/>
          <p:nvPr/>
        </p:nvSpPr>
        <p:spPr>
          <a:xfrm>
            <a:off x="5684472" y="2994238"/>
            <a:ext cx="41290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Your Key Ideas Confirmed</a:t>
            </a:r>
          </a:p>
        </p:txBody>
      </p:sp>
      <p:sp>
        <p:nvSpPr>
          <p:cNvPr id="7" name="TextBox 6">
            <a:extLst>
              <a:ext uri="{FF2B5EF4-FFF2-40B4-BE49-F238E27FC236}">
                <a16:creationId xmlns:a16="http://schemas.microsoft.com/office/drawing/2014/main" id="{93B217E2-08ED-4B78-A527-59DE0AD573BB}"/>
              </a:ext>
            </a:extLst>
          </p:cNvPr>
          <p:cNvSpPr txBox="1"/>
          <p:nvPr/>
        </p:nvSpPr>
        <p:spPr>
          <a:xfrm>
            <a:off x="5684471" y="4030273"/>
            <a:ext cx="54020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Up To Date with the Latest Research</a:t>
            </a:r>
          </a:p>
        </p:txBody>
      </p:sp>
      <p:sp>
        <p:nvSpPr>
          <p:cNvPr id="8" name="TextBox 7">
            <a:extLst>
              <a:ext uri="{FF2B5EF4-FFF2-40B4-BE49-F238E27FC236}">
                <a16:creationId xmlns:a16="http://schemas.microsoft.com/office/drawing/2014/main" id="{A9A821C8-09DC-4512-86BF-89EEC92BDB02}"/>
              </a:ext>
            </a:extLst>
          </p:cNvPr>
          <p:cNvSpPr txBox="1"/>
          <p:nvPr/>
        </p:nvSpPr>
        <p:spPr>
          <a:xfrm>
            <a:off x="5684472" y="5066308"/>
            <a:ext cx="44210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You’ve answered the question!</a:t>
            </a:r>
          </a:p>
        </p:txBody>
      </p:sp>
      <p:pic>
        <p:nvPicPr>
          <p:cNvPr id="3" name="Picture 2">
            <a:extLst>
              <a:ext uri="{FF2B5EF4-FFF2-40B4-BE49-F238E27FC236}">
                <a16:creationId xmlns:a16="http://schemas.microsoft.com/office/drawing/2014/main" id="{06E3AE70-4E35-DD99-0554-A32A82A3F88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6852" y="1400890"/>
            <a:ext cx="3983064" cy="5105180"/>
          </a:xfrm>
          <a:prstGeom prst="rect">
            <a:avLst/>
          </a:prstGeom>
          <a:ln>
            <a:noFill/>
          </a:ln>
          <a:effectLst>
            <a:softEdge rad="112500"/>
          </a:effectLst>
        </p:spPr>
      </p:pic>
    </p:spTree>
    <p:extLst>
      <p:ext uri="{BB962C8B-B14F-4D97-AF65-F5344CB8AC3E}">
        <p14:creationId xmlns:p14="http://schemas.microsoft.com/office/powerpoint/2010/main" val="2036389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AC0110C-E399-4273-A47E-A467A977C9A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8086" y="0"/>
            <a:ext cx="12093913" cy="5466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AFA8175-AFA4-47EC-BEF7-25339370ABFF}"/>
              </a:ext>
            </a:extLst>
          </p:cNvPr>
          <p:cNvSpPr/>
          <p:nvPr/>
        </p:nvSpPr>
        <p:spPr>
          <a:xfrm>
            <a:off x="422137" y="284517"/>
            <a:ext cx="4347290"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Making Connection between Sources</a:t>
            </a:r>
          </a:p>
        </p:txBody>
      </p:sp>
      <p:sp>
        <p:nvSpPr>
          <p:cNvPr id="6" name="TextBox 5">
            <a:extLst>
              <a:ext uri="{FF2B5EF4-FFF2-40B4-BE49-F238E27FC236}">
                <a16:creationId xmlns:a16="http://schemas.microsoft.com/office/drawing/2014/main" id="{0EDAA285-5B52-43B3-96F5-24BCEAF74DD3}"/>
              </a:ext>
            </a:extLst>
          </p:cNvPr>
          <p:cNvSpPr txBox="1"/>
          <p:nvPr/>
        </p:nvSpPr>
        <p:spPr>
          <a:xfrm>
            <a:off x="1684506" y="5751463"/>
            <a:ext cx="8822987" cy="646331"/>
          </a:xfrm>
          <a:prstGeom prst="rect">
            <a:avLst/>
          </a:prstGeom>
          <a:noFill/>
        </p:spPr>
        <p:txBody>
          <a:bodyPr wrap="square" rtlCol="0">
            <a:spAutoFit/>
          </a:bodyPr>
          <a:lstStyle/>
          <a:p>
            <a:pPr algn="ctr"/>
            <a:r>
              <a:rPr lang="en-GB" sz="3600"/>
              <a:t>Making Connections = </a:t>
            </a:r>
            <a:r>
              <a:rPr lang="en-GB" sz="3600">
                <a:solidFill>
                  <a:srgbClr val="00B0F0"/>
                </a:solidFill>
              </a:rPr>
              <a:t>Synthesising</a:t>
            </a:r>
          </a:p>
        </p:txBody>
      </p:sp>
    </p:spTree>
    <p:extLst>
      <p:ext uri="{BB962C8B-B14F-4D97-AF65-F5344CB8AC3E}">
        <p14:creationId xmlns:p14="http://schemas.microsoft.com/office/powerpoint/2010/main" val="2058405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10A0B24-85CB-467A-B02A-B7690775A524}"/>
              </a:ext>
            </a:extLst>
          </p:cNvPr>
          <p:cNvSpPr/>
          <p:nvPr/>
        </p:nvSpPr>
        <p:spPr>
          <a:xfrm>
            <a:off x="278421" y="28188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Activity 3</a:t>
            </a:r>
            <a:endParaRPr lang="en-GB"/>
          </a:p>
        </p:txBody>
      </p:sp>
      <p:pic>
        <p:nvPicPr>
          <p:cNvPr id="4100" name="Picture 4" descr="Titanic, 1997 film poster">
            <a:extLst>
              <a:ext uri="{FF2B5EF4-FFF2-40B4-BE49-F238E27FC236}">
                <a16:creationId xmlns:a16="http://schemas.microsoft.com/office/drawing/2014/main" id="{E187BF03-CE47-4E7D-A9EB-7252FA6EC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541" y="961034"/>
            <a:ext cx="2899658" cy="42967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meo &amp; Juliet, 1996 film poster">
            <a:extLst>
              <a:ext uri="{FF2B5EF4-FFF2-40B4-BE49-F238E27FC236}">
                <a16:creationId xmlns:a16="http://schemas.microsoft.com/office/drawing/2014/main" id="{1108D439-233D-4281-A3F6-CECB30E81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256" y="987394"/>
            <a:ext cx="2909269" cy="42967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urassic Park, 1993 film poster">
            <a:extLst>
              <a:ext uri="{FF2B5EF4-FFF2-40B4-BE49-F238E27FC236}">
                <a16:creationId xmlns:a16="http://schemas.microsoft.com/office/drawing/2014/main" id="{210B7DCC-2C1D-4016-A203-2CBA40F7F9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6787" y="961034"/>
            <a:ext cx="2899658" cy="4349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CA2204-FEB5-4E2E-9C7E-F8188194F333}"/>
              </a:ext>
            </a:extLst>
          </p:cNvPr>
          <p:cNvSpPr txBox="1"/>
          <p:nvPr/>
        </p:nvSpPr>
        <p:spPr>
          <a:xfrm>
            <a:off x="450112" y="5388484"/>
            <a:ext cx="11291776" cy="1015663"/>
          </a:xfrm>
          <a:prstGeom prst="rect">
            <a:avLst/>
          </a:prstGeom>
          <a:noFill/>
        </p:spPr>
        <p:txBody>
          <a:bodyPr wrap="square" lIns="91440" tIns="45720" rIns="91440" bIns="45720" rtlCol="0" anchor="t">
            <a:spAutoFit/>
          </a:bodyPr>
          <a:lstStyle/>
          <a:p>
            <a:pPr algn="ctr"/>
            <a:r>
              <a:rPr lang="en-GB" sz="3200" dirty="0"/>
              <a:t>Can you make some connections between these films?</a:t>
            </a:r>
          </a:p>
          <a:p>
            <a:pPr algn="ctr"/>
            <a:r>
              <a:rPr lang="en-GB" sz="2800" dirty="0">
                <a:solidFill>
                  <a:srgbClr val="00B0F0"/>
                </a:solidFill>
              </a:rPr>
              <a:t>Call them out. </a:t>
            </a:r>
            <a:endParaRPr lang="en-GB" sz="2800" dirty="0">
              <a:solidFill>
                <a:srgbClr val="00B0F0"/>
              </a:solidFill>
              <a:cs typeface="Calibri"/>
            </a:endParaRPr>
          </a:p>
        </p:txBody>
      </p:sp>
    </p:spTree>
    <p:extLst>
      <p:ext uri="{BB962C8B-B14F-4D97-AF65-F5344CB8AC3E}">
        <p14:creationId xmlns:p14="http://schemas.microsoft.com/office/powerpoint/2010/main" val="1673798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7FD2D-4F27-444E-B7D7-C6E617CF82E2}"/>
              </a:ext>
            </a:extLst>
          </p:cNvPr>
          <p:cNvSpPr txBox="1"/>
          <p:nvPr/>
        </p:nvSpPr>
        <p:spPr>
          <a:xfrm>
            <a:off x="598500" y="592438"/>
            <a:ext cx="5420497" cy="646331"/>
          </a:xfrm>
          <a:prstGeom prst="rect">
            <a:avLst/>
          </a:prstGeom>
          <a:noFill/>
        </p:spPr>
        <p:txBody>
          <a:bodyPr wrap="square" rtlCol="0">
            <a:spAutoFit/>
          </a:bodyPr>
          <a:lstStyle/>
          <a:p>
            <a:r>
              <a:rPr lang="en-GB" sz="3600" dirty="0">
                <a:solidFill>
                  <a:srgbClr val="00B0F0"/>
                </a:solidFill>
              </a:rPr>
              <a:t>Key Points to Remember…</a:t>
            </a:r>
          </a:p>
        </p:txBody>
      </p:sp>
      <p:sp>
        <p:nvSpPr>
          <p:cNvPr id="5" name="Rectangle: Rounded Corners 4">
            <a:extLst>
              <a:ext uri="{FF2B5EF4-FFF2-40B4-BE49-F238E27FC236}">
                <a16:creationId xmlns:a16="http://schemas.microsoft.com/office/drawing/2014/main" id="{D5B5A72D-3AFF-40F2-94CC-E4C56083AEF8}"/>
              </a:ext>
            </a:extLst>
          </p:cNvPr>
          <p:cNvSpPr/>
          <p:nvPr/>
        </p:nvSpPr>
        <p:spPr>
          <a:xfrm>
            <a:off x="598500" y="1713401"/>
            <a:ext cx="2729966" cy="64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Plan</a:t>
            </a:r>
          </a:p>
        </p:txBody>
      </p:sp>
      <p:sp>
        <p:nvSpPr>
          <p:cNvPr id="4" name="TextBox 3">
            <a:extLst>
              <a:ext uri="{FF2B5EF4-FFF2-40B4-BE49-F238E27FC236}">
                <a16:creationId xmlns:a16="http://schemas.microsoft.com/office/drawing/2014/main" id="{FB3907F7-09DA-494E-9C2C-F7D72FC4445D}"/>
              </a:ext>
            </a:extLst>
          </p:cNvPr>
          <p:cNvSpPr txBox="1"/>
          <p:nvPr/>
        </p:nvSpPr>
        <p:spPr>
          <a:xfrm>
            <a:off x="-951686" y="2834365"/>
            <a:ext cx="6097604" cy="2585323"/>
          </a:xfrm>
          <a:prstGeom prst="rect">
            <a:avLst/>
          </a:prstGeom>
          <a:noFill/>
        </p:spPr>
        <p:txBody>
          <a:bodyPr wrap="square">
            <a:spAutoFit/>
          </a:bodyPr>
          <a:lstStyle/>
          <a:p>
            <a:pPr algn="ctr"/>
            <a:r>
              <a:rPr lang="en-GB" sz="1800" dirty="0">
                <a:solidFill>
                  <a:srgbClr val="00B0F0"/>
                </a:solidFill>
              </a:rPr>
              <a:t>Step 1:</a:t>
            </a:r>
            <a:r>
              <a:rPr lang="en-GB" sz="1800" dirty="0"/>
              <a:t> Understand</a:t>
            </a:r>
          </a:p>
          <a:p>
            <a:pPr algn="ctr"/>
            <a:endParaRPr lang="en-GB" sz="1800" dirty="0"/>
          </a:p>
          <a:p>
            <a:pPr algn="ctr"/>
            <a:r>
              <a:rPr lang="en-GB" sz="1800" dirty="0">
                <a:solidFill>
                  <a:srgbClr val="00B0F0"/>
                </a:solidFill>
              </a:rPr>
              <a:t>Step 2:</a:t>
            </a:r>
            <a:r>
              <a:rPr lang="en-GB" sz="1800" dirty="0"/>
              <a:t> Scope</a:t>
            </a:r>
          </a:p>
          <a:p>
            <a:pPr algn="ctr"/>
            <a:endParaRPr lang="en-GB" sz="1800" dirty="0"/>
          </a:p>
          <a:p>
            <a:pPr algn="ctr"/>
            <a:r>
              <a:rPr lang="en-GB" sz="1800" dirty="0">
                <a:solidFill>
                  <a:srgbClr val="00B0F0"/>
                </a:solidFill>
              </a:rPr>
              <a:t>Step 3:</a:t>
            </a:r>
            <a:r>
              <a:rPr lang="en-GB" sz="1800" dirty="0"/>
              <a:t> Develop</a:t>
            </a:r>
          </a:p>
          <a:p>
            <a:pPr algn="ctr"/>
            <a:endParaRPr lang="en-GB" sz="1800" dirty="0"/>
          </a:p>
          <a:p>
            <a:pPr algn="ctr"/>
            <a:r>
              <a:rPr lang="en-GB" sz="1800" dirty="0">
                <a:solidFill>
                  <a:srgbClr val="00B0F0"/>
                </a:solidFill>
              </a:rPr>
              <a:t>Step 4:</a:t>
            </a:r>
            <a:r>
              <a:rPr lang="en-GB" sz="1800" dirty="0"/>
              <a:t> Shape</a:t>
            </a:r>
          </a:p>
          <a:p>
            <a:pPr algn="ctr"/>
            <a:endParaRPr lang="en-GB" sz="1800" dirty="0"/>
          </a:p>
          <a:p>
            <a:pPr algn="ctr"/>
            <a:r>
              <a:rPr lang="en-GB" sz="1800" dirty="0">
                <a:solidFill>
                  <a:srgbClr val="00B0F0"/>
                </a:solidFill>
              </a:rPr>
              <a:t>Step 5: </a:t>
            </a:r>
            <a:r>
              <a:rPr lang="en-GB" sz="1800" dirty="0"/>
              <a:t>Record</a:t>
            </a:r>
          </a:p>
        </p:txBody>
      </p:sp>
      <p:sp>
        <p:nvSpPr>
          <p:cNvPr id="6" name="Rectangle: Rounded Corners 5">
            <a:extLst>
              <a:ext uri="{FF2B5EF4-FFF2-40B4-BE49-F238E27FC236}">
                <a16:creationId xmlns:a16="http://schemas.microsoft.com/office/drawing/2014/main" id="{03BA75C7-CD71-4DDF-8CE9-84BDBD3D347F}"/>
              </a:ext>
            </a:extLst>
          </p:cNvPr>
          <p:cNvSpPr/>
          <p:nvPr/>
        </p:nvSpPr>
        <p:spPr>
          <a:xfrm>
            <a:off x="4029672" y="1713401"/>
            <a:ext cx="2729967" cy="646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Do</a:t>
            </a:r>
          </a:p>
        </p:txBody>
      </p:sp>
      <p:sp>
        <p:nvSpPr>
          <p:cNvPr id="9" name="TextBox 8">
            <a:extLst>
              <a:ext uri="{FF2B5EF4-FFF2-40B4-BE49-F238E27FC236}">
                <a16:creationId xmlns:a16="http://schemas.microsoft.com/office/drawing/2014/main" id="{3798D7AB-C5DE-4A64-B1DB-E0C0F85B0F87}"/>
              </a:ext>
            </a:extLst>
          </p:cNvPr>
          <p:cNvSpPr txBox="1"/>
          <p:nvPr/>
        </p:nvSpPr>
        <p:spPr>
          <a:xfrm>
            <a:off x="3775807" y="2813660"/>
            <a:ext cx="2983832" cy="2585323"/>
          </a:xfrm>
          <a:prstGeom prst="rect">
            <a:avLst/>
          </a:prstGeom>
          <a:noFill/>
        </p:spPr>
        <p:txBody>
          <a:bodyPr wrap="square" rtlCol="0">
            <a:spAutoFit/>
          </a:bodyPr>
          <a:lstStyle/>
          <a:p>
            <a:pPr algn="ctr"/>
            <a:r>
              <a:rPr lang="en-GB" dirty="0"/>
              <a:t>Apply Keywords</a:t>
            </a:r>
          </a:p>
          <a:p>
            <a:pPr algn="ctr"/>
            <a:endParaRPr lang="en-GB" dirty="0"/>
          </a:p>
          <a:p>
            <a:pPr algn="ctr"/>
            <a:r>
              <a:rPr lang="en-GB" dirty="0"/>
              <a:t>Google Scholar</a:t>
            </a:r>
          </a:p>
          <a:p>
            <a:pPr algn="ctr"/>
            <a:endParaRPr lang="en-GB" dirty="0"/>
          </a:p>
          <a:p>
            <a:pPr algn="ctr"/>
            <a:r>
              <a:rPr lang="en-GB" dirty="0"/>
              <a:t>iDiscover</a:t>
            </a:r>
          </a:p>
          <a:p>
            <a:pPr algn="ctr"/>
            <a:endParaRPr lang="en-GB" dirty="0"/>
          </a:p>
          <a:p>
            <a:pPr algn="ctr"/>
            <a:r>
              <a:rPr lang="en-GB" dirty="0"/>
              <a:t>Databases</a:t>
            </a:r>
          </a:p>
          <a:p>
            <a:pPr algn="ctr"/>
            <a:endParaRPr lang="en-GB" dirty="0"/>
          </a:p>
          <a:p>
            <a:pPr algn="ctr"/>
            <a:r>
              <a:rPr lang="en-GB" dirty="0"/>
              <a:t>The Web</a:t>
            </a:r>
          </a:p>
        </p:txBody>
      </p:sp>
      <p:sp>
        <p:nvSpPr>
          <p:cNvPr id="7" name="Rectangle: Rounded Corners 6">
            <a:extLst>
              <a:ext uri="{FF2B5EF4-FFF2-40B4-BE49-F238E27FC236}">
                <a16:creationId xmlns:a16="http://schemas.microsoft.com/office/drawing/2014/main" id="{518B2E71-78D7-4C55-9617-39DD32563E65}"/>
              </a:ext>
            </a:extLst>
          </p:cNvPr>
          <p:cNvSpPr/>
          <p:nvPr/>
        </p:nvSpPr>
        <p:spPr>
          <a:xfrm>
            <a:off x="8776316" y="3022434"/>
            <a:ext cx="270139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Stop</a:t>
            </a:r>
          </a:p>
        </p:txBody>
      </p:sp>
      <p:sp>
        <p:nvSpPr>
          <p:cNvPr id="10" name="Rectangle: Rounded Corners 9">
            <a:extLst>
              <a:ext uri="{FF2B5EF4-FFF2-40B4-BE49-F238E27FC236}">
                <a16:creationId xmlns:a16="http://schemas.microsoft.com/office/drawing/2014/main" id="{7B7F2B6B-F6F9-45B5-B287-AC5E87084124}"/>
              </a:ext>
            </a:extLst>
          </p:cNvPr>
          <p:cNvSpPr/>
          <p:nvPr/>
        </p:nvSpPr>
        <p:spPr>
          <a:xfrm>
            <a:off x="8776316" y="4178563"/>
            <a:ext cx="270139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Make Connections</a:t>
            </a:r>
          </a:p>
        </p:txBody>
      </p:sp>
      <p:sp>
        <p:nvSpPr>
          <p:cNvPr id="11" name="Left Brace 10">
            <a:extLst>
              <a:ext uri="{FF2B5EF4-FFF2-40B4-BE49-F238E27FC236}">
                <a16:creationId xmlns:a16="http://schemas.microsoft.com/office/drawing/2014/main" id="{2C225AC1-92D7-4EF0-9715-DEC69BEE764A}"/>
              </a:ext>
              <a:ext uri="{C183D7F6-B498-43B3-948B-1728B52AA6E4}">
                <adec:decorative xmlns:adec="http://schemas.microsoft.com/office/drawing/2017/decorative" val="1"/>
              </a:ext>
            </a:extLst>
          </p:cNvPr>
          <p:cNvSpPr/>
          <p:nvPr/>
        </p:nvSpPr>
        <p:spPr>
          <a:xfrm>
            <a:off x="6963370" y="1857262"/>
            <a:ext cx="945573" cy="4226509"/>
          </a:xfrm>
          <a:prstGeom prst="lef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549653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5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278E82-2788-47AC-94AF-1573F24EE8C0}"/>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5400" kern="1200" dirty="0">
                <a:solidFill>
                  <a:srgbClr val="00B0F0"/>
                </a:solidFill>
                <a:latin typeface="+mj-lt"/>
                <a:ea typeface="+mj-ea"/>
                <a:cs typeface="+mj-cs"/>
              </a:rPr>
              <a:t>Getting in Touch</a:t>
            </a:r>
          </a:p>
        </p:txBody>
      </p:sp>
      <p:sp>
        <p:nvSpPr>
          <p:cNvPr id="615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9BEE4C-77BC-4F02-AD1E-A85731A243B7}"/>
              </a:ext>
            </a:extLst>
          </p:cNvPr>
          <p:cNvSpPr txBox="1"/>
          <p:nvPr/>
        </p:nvSpPr>
        <p:spPr>
          <a:xfrm>
            <a:off x="5140770" y="653142"/>
            <a:ext cx="6224335" cy="3331867"/>
          </a:xfrm>
          <a:prstGeom prst="rect">
            <a:avLst/>
          </a:prstGeom>
        </p:spPr>
        <p:txBody>
          <a:bodyPr vert="horz" lIns="91440" tIns="45720" rIns="91440" bIns="45720" rtlCol="0" anchor="ctr">
            <a:normAutofit/>
          </a:bodyPr>
          <a:lstStyle/>
          <a:p>
            <a:r>
              <a:rPr lang="en-US" sz="2800">
                <a:ea typeface="+mn-lt"/>
                <a:cs typeface="+mn-lt"/>
              </a:rPr>
              <a:t>Feedback form: </a:t>
            </a:r>
            <a:r>
              <a:rPr lang="en-US" sz="2800">
                <a:ea typeface="+mn-lt"/>
                <a:cs typeface="+mn-lt"/>
                <a:hlinkClick r:id="rId3"/>
              </a:rPr>
              <a:t>https://bit.ly/techlibfeedback</a:t>
            </a:r>
            <a:r>
              <a:rPr lang="en-US" sz="2800">
                <a:ea typeface="+mn-lt"/>
                <a:cs typeface="+mn-lt"/>
              </a:rPr>
              <a:t> </a:t>
            </a:r>
            <a:endParaRPr lang="en-US"/>
          </a:p>
          <a:p>
            <a:endParaRPr lang="en-US"/>
          </a:p>
          <a:p>
            <a:r>
              <a:rPr lang="en-US" sz="2800" b="0" i="0" u="none" strike="noStrike">
                <a:effectLst/>
                <a:ea typeface="+mn-lt"/>
                <a:cs typeface="+mn-lt"/>
              </a:rPr>
              <a:t>Email: </a:t>
            </a:r>
            <a:r>
              <a:rPr lang="en-US" sz="2800" b="0" i="0" u="none" strike="noStrike">
                <a:effectLst/>
                <a:ea typeface="+mn-lt"/>
                <a:cs typeface="+mn-lt"/>
                <a:hlinkClick r:id="rId4"/>
              </a:rPr>
              <a:t>techlib@lib.</a:t>
            </a:r>
            <a:r>
              <a:rPr lang="en-US" sz="2800">
                <a:ea typeface="+mn-lt"/>
                <a:cs typeface="+mn-lt"/>
                <a:hlinkClick r:id="rId4"/>
              </a:rPr>
              <a:t>cam.</a:t>
            </a:r>
            <a:r>
              <a:rPr lang="en-US" sz="2800" b="0" i="0" u="none" strike="noStrike">
                <a:effectLst/>
                <a:ea typeface="+mn-lt"/>
                <a:cs typeface="+mn-lt"/>
                <a:hlinkClick r:id="rId4"/>
              </a:rPr>
              <a:t>ac.uk</a:t>
            </a:r>
            <a:r>
              <a:rPr lang="en-US" sz="2800">
                <a:ea typeface="+mn-lt"/>
                <a:cs typeface="+mn-lt"/>
              </a:rPr>
              <a:t> </a:t>
            </a:r>
            <a:endParaRPr lang="en-US"/>
          </a:p>
          <a:p>
            <a:endParaRPr lang="en-US"/>
          </a:p>
          <a:p>
            <a:pPr defTabSz="914400">
              <a:lnSpc>
                <a:spcPct val="90000"/>
              </a:lnSpc>
              <a:spcAft>
                <a:spcPts val="600"/>
              </a:spcAft>
            </a:pPr>
            <a:r>
              <a:rPr lang="en-US" sz="2800">
                <a:ea typeface="+mn-lt"/>
                <a:cs typeface="+mn-lt"/>
              </a:rPr>
              <a:t>Website</a:t>
            </a:r>
            <a:r>
              <a:rPr lang="en-US" sz="2800" b="0" i="0" u="none" strike="noStrike">
                <a:effectLst/>
                <a:ea typeface="+mn-lt"/>
                <a:cs typeface="+mn-lt"/>
              </a:rPr>
              <a:t>: libguides.cam.ac.uk/technologylibraries</a:t>
            </a:r>
            <a:r>
              <a:rPr lang="en-US" sz="2800">
                <a:ea typeface="+mn-lt"/>
                <a:cs typeface="+mn-lt"/>
              </a:rPr>
              <a:t> </a:t>
            </a:r>
            <a:endParaRPr lang="en-US"/>
          </a:p>
        </p:txBody>
      </p:sp>
      <p:pic>
        <p:nvPicPr>
          <p:cNvPr id="6148" name="Picture 4">
            <a:extLst>
              <a:ext uri="{FF2B5EF4-FFF2-40B4-BE49-F238E27FC236}">
                <a16:creationId xmlns:a16="http://schemas.microsoft.com/office/drawing/2014/main" id="{E1F6A146-E184-4BF0-A71D-91E654A60B3D}"/>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2686" y="5754068"/>
            <a:ext cx="2009775" cy="59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45BA49-BEE7-498C-8D68-C89607C99E8D}"/>
              </a:ext>
            </a:extLst>
          </p:cNvPr>
          <p:cNvSpPr txBox="1"/>
          <p:nvPr/>
        </p:nvSpPr>
        <p:spPr>
          <a:xfrm>
            <a:off x="4993277" y="3991820"/>
            <a:ext cx="6371828" cy="523220"/>
          </a:xfrm>
          <a:prstGeom prst="rect">
            <a:avLst/>
          </a:prstGeom>
          <a:noFill/>
        </p:spPr>
        <p:txBody>
          <a:bodyPr wrap="square" lIns="91440" tIns="45720" rIns="91440" bIns="45720" anchor="t">
            <a:spAutoFit/>
          </a:bodyPr>
          <a:lstStyle/>
          <a:p>
            <a:pPr algn="ctr"/>
            <a:endParaRPr lang="en-GB" sz="2800" dirty="0">
              <a:solidFill>
                <a:srgbClr val="00B0F0"/>
              </a:solidFill>
              <a:cs typeface="Calibri"/>
            </a:endParaRPr>
          </a:p>
        </p:txBody>
      </p:sp>
    </p:spTree>
    <p:extLst>
      <p:ext uri="{BB962C8B-B14F-4D97-AF65-F5344CB8AC3E}">
        <p14:creationId xmlns:p14="http://schemas.microsoft.com/office/powerpoint/2010/main" val="191549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DCB94-CDB1-4A07-9175-5899A5CD0B89}"/>
              </a:ext>
            </a:extLst>
          </p:cNvPr>
          <p:cNvSpPr txBox="1"/>
          <p:nvPr/>
        </p:nvSpPr>
        <p:spPr>
          <a:xfrm>
            <a:off x="4221757" y="3078566"/>
            <a:ext cx="3966516" cy="1077218"/>
          </a:xfrm>
          <a:prstGeom prst="rect">
            <a:avLst/>
          </a:prstGeom>
          <a:noFill/>
        </p:spPr>
        <p:txBody>
          <a:bodyPr wrap="square" rtlCol="0">
            <a:spAutoFit/>
          </a:bodyPr>
          <a:lstStyle/>
          <a:p>
            <a:pPr algn="ctr"/>
            <a:r>
              <a:rPr lang="en-GB" sz="3200" dirty="0">
                <a:solidFill>
                  <a:srgbClr val="00B0F0"/>
                </a:solidFill>
              </a:rPr>
              <a:t>Why we search academic literature?</a:t>
            </a:r>
          </a:p>
        </p:txBody>
      </p:sp>
      <p:sp>
        <p:nvSpPr>
          <p:cNvPr id="4" name="Flowchart: Connector 3">
            <a:extLst>
              <a:ext uri="{FF2B5EF4-FFF2-40B4-BE49-F238E27FC236}">
                <a16:creationId xmlns:a16="http://schemas.microsoft.com/office/drawing/2014/main" id="{BBEE316F-B6FB-4225-B875-CA7D5EA57F02}"/>
              </a:ext>
            </a:extLst>
          </p:cNvPr>
          <p:cNvSpPr/>
          <p:nvPr/>
        </p:nvSpPr>
        <p:spPr>
          <a:xfrm>
            <a:off x="1332493" y="4733339"/>
            <a:ext cx="2290119" cy="192765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Refine scope of your work/research</a:t>
            </a:r>
          </a:p>
        </p:txBody>
      </p:sp>
      <p:sp>
        <p:nvSpPr>
          <p:cNvPr id="5" name="Flowchart: Connector 4">
            <a:extLst>
              <a:ext uri="{FF2B5EF4-FFF2-40B4-BE49-F238E27FC236}">
                <a16:creationId xmlns:a16="http://schemas.microsoft.com/office/drawing/2014/main" id="{025DA117-F569-47C7-B63A-99CBF74399BE}"/>
              </a:ext>
            </a:extLst>
          </p:cNvPr>
          <p:cNvSpPr/>
          <p:nvPr/>
        </p:nvSpPr>
        <p:spPr>
          <a:xfrm>
            <a:off x="971838" y="1132433"/>
            <a:ext cx="2133599" cy="192765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Explore similar &amp; related topics</a:t>
            </a:r>
          </a:p>
        </p:txBody>
      </p:sp>
      <p:sp>
        <p:nvSpPr>
          <p:cNvPr id="6" name="Flowchart: Connector 5">
            <a:extLst>
              <a:ext uri="{FF2B5EF4-FFF2-40B4-BE49-F238E27FC236}">
                <a16:creationId xmlns:a16="http://schemas.microsoft.com/office/drawing/2014/main" id="{3C8FDB21-B6E9-45E0-8F30-B823180CCFF0}"/>
              </a:ext>
            </a:extLst>
          </p:cNvPr>
          <p:cNvSpPr/>
          <p:nvPr/>
        </p:nvSpPr>
        <p:spPr>
          <a:xfrm>
            <a:off x="9305076" y="1295444"/>
            <a:ext cx="2242240" cy="165843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Assess current knowledge</a:t>
            </a:r>
          </a:p>
        </p:txBody>
      </p:sp>
      <p:sp>
        <p:nvSpPr>
          <p:cNvPr id="7" name="Flowchart: Connector 6">
            <a:extLst>
              <a:ext uri="{FF2B5EF4-FFF2-40B4-BE49-F238E27FC236}">
                <a16:creationId xmlns:a16="http://schemas.microsoft.com/office/drawing/2014/main" id="{9017CAE9-041E-438F-8667-034EE4F6C795}"/>
              </a:ext>
            </a:extLst>
          </p:cNvPr>
          <p:cNvSpPr/>
          <p:nvPr/>
        </p:nvSpPr>
        <p:spPr>
          <a:xfrm>
            <a:off x="4901813" y="108841"/>
            <a:ext cx="2133598" cy="154959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 context</a:t>
            </a:r>
          </a:p>
        </p:txBody>
      </p:sp>
      <p:sp>
        <p:nvSpPr>
          <p:cNvPr id="8" name="Flowchart: Connector 7">
            <a:extLst>
              <a:ext uri="{FF2B5EF4-FFF2-40B4-BE49-F238E27FC236}">
                <a16:creationId xmlns:a16="http://schemas.microsoft.com/office/drawing/2014/main" id="{63F6B63C-D3E5-4B21-BAE5-57A222496FAA}"/>
              </a:ext>
            </a:extLst>
          </p:cNvPr>
          <p:cNvSpPr/>
          <p:nvPr/>
        </p:nvSpPr>
        <p:spPr>
          <a:xfrm>
            <a:off x="8387170" y="4733339"/>
            <a:ext cx="2380735" cy="2010032"/>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Discover what knowledge is current unknown</a:t>
            </a:r>
          </a:p>
        </p:txBody>
      </p:sp>
      <p:sp>
        <p:nvSpPr>
          <p:cNvPr id="10" name="Arrow: Right 9">
            <a:extLst>
              <a:ext uri="{FF2B5EF4-FFF2-40B4-BE49-F238E27FC236}">
                <a16:creationId xmlns:a16="http://schemas.microsoft.com/office/drawing/2014/main" id="{222E80C9-07B0-4DA7-B92E-B44EC5229DA8}"/>
              </a:ext>
              <a:ext uri="{C183D7F6-B498-43B3-948B-1728B52AA6E4}">
                <adec:decorative xmlns:adec="http://schemas.microsoft.com/office/drawing/2017/decorative" val="1"/>
              </a:ext>
            </a:extLst>
          </p:cNvPr>
          <p:cNvSpPr/>
          <p:nvPr/>
        </p:nvSpPr>
        <p:spPr>
          <a:xfrm rot="12050411">
            <a:off x="3308442" y="2456181"/>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FF07EE5-3F90-4D90-9A40-BACDDC3664CF}"/>
              </a:ext>
              <a:ext uri="{C183D7F6-B498-43B3-948B-1728B52AA6E4}">
                <adec:decorative xmlns:adec="http://schemas.microsoft.com/office/drawing/2017/decorative" val="1"/>
              </a:ext>
            </a:extLst>
          </p:cNvPr>
          <p:cNvSpPr/>
          <p:nvPr/>
        </p:nvSpPr>
        <p:spPr>
          <a:xfrm rot="16200000">
            <a:off x="5534743" y="1931201"/>
            <a:ext cx="867737" cy="64797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00834AE8-57D7-4747-8EDE-A2CE594A6B5D}"/>
              </a:ext>
              <a:ext uri="{C183D7F6-B498-43B3-948B-1728B52AA6E4}">
                <adec:decorative xmlns:adec="http://schemas.microsoft.com/office/drawing/2017/decorative" val="1"/>
              </a:ext>
            </a:extLst>
          </p:cNvPr>
          <p:cNvSpPr/>
          <p:nvPr/>
        </p:nvSpPr>
        <p:spPr>
          <a:xfrm rot="20700700">
            <a:off x="8134246" y="2631030"/>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2F0E7D70-37E6-454A-9826-A1BFAAEECFD9}"/>
              </a:ext>
              <a:ext uri="{C183D7F6-B498-43B3-948B-1728B52AA6E4}">
                <adec:decorative xmlns:adec="http://schemas.microsoft.com/office/drawing/2017/decorative" val="1"/>
              </a:ext>
            </a:extLst>
          </p:cNvPr>
          <p:cNvSpPr/>
          <p:nvPr/>
        </p:nvSpPr>
        <p:spPr>
          <a:xfrm rot="8452280">
            <a:off x="3554702" y="4339824"/>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3FB38C9F-2870-425E-9A92-A14C5045E796}"/>
              </a:ext>
              <a:ext uri="{C183D7F6-B498-43B3-948B-1728B52AA6E4}">
                <adec:decorative xmlns:adec="http://schemas.microsoft.com/office/drawing/2017/decorative" val="1"/>
              </a:ext>
            </a:extLst>
          </p:cNvPr>
          <p:cNvSpPr/>
          <p:nvPr/>
        </p:nvSpPr>
        <p:spPr>
          <a:xfrm rot="1887284">
            <a:off x="7754189" y="4308257"/>
            <a:ext cx="982494" cy="55447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715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8" name="Rectangle 717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a:extLst>
              <a:ext uri="{FF2B5EF4-FFF2-40B4-BE49-F238E27FC236}">
                <a16:creationId xmlns:a16="http://schemas.microsoft.com/office/drawing/2014/main" id="{4283D80B-C89E-464B-A975-D7BC34E76F2A}"/>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9" name="Rectangle 718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D49DA8-17C8-4034-B271-448D1FFFD30B}"/>
              </a:ext>
            </a:extLst>
          </p:cNvPr>
          <p:cNvSpPr txBox="1"/>
          <p:nvPr/>
        </p:nvSpPr>
        <p:spPr>
          <a:xfrm>
            <a:off x="1063752" y="282214"/>
            <a:ext cx="10058400" cy="2412076"/>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spcBef>
                <a:spcPct val="0"/>
              </a:spcBef>
              <a:spcAft>
                <a:spcPts val="600"/>
              </a:spcAft>
            </a:pPr>
            <a:r>
              <a:rPr lang="en-US" sz="5200" dirty="0">
                <a:solidFill>
                  <a:srgbClr val="00B0F0"/>
                </a:solidFill>
                <a:latin typeface="+mj-lt"/>
                <a:ea typeface="+mj-ea"/>
                <a:cs typeface="+mj-cs"/>
              </a:rPr>
              <a:t>Plan Early…</a:t>
            </a:r>
          </a:p>
          <a:p>
            <a:pPr algn="ctr" defTabSz="914400">
              <a:lnSpc>
                <a:spcPct val="90000"/>
              </a:lnSpc>
              <a:spcBef>
                <a:spcPct val="0"/>
              </a:spcBef>
              <a:spcAft>
                <a:spcPts val="600"/>
              </a:spcAft>
            </a:pPr>
            <a:r>
              <a:rPr lang="en-US" sz="5200" dirty="0">
                <a:solidFill>
                  <a:srgbClr val="00B0F0"/>
                </a:solidFill>
                <a:latin typeface="+mj-lt"/>
                <a:ea typeface="+mj-ea"/>
                <a:cs typeface="+mj-cs"/>
              </a:rPr>
              <a:t>It saves you time later!</a:t>
            </a:r>
          </a:p>
        </p:txBody>
      </p:sp>
    </p:spTree>
    <p:extLst>
      <p:ext uri="{BB962C8B-B14F-4D97-AF65-F5344CB8AC3E}">
        <p14:creationId xmlns:p14="http://schemas.microsoft.com/office/powerpoint/2010/main" val="145206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FF1D99-C986-4BE4-8177-DCF9DB512B28}"/>
              </a:ext>
            </a:extLst>
          </p:cNvPr>
          <p:cNvSpPr txBox="1"/>
          <p:nvPr/>
        </p:nvSpPr>
        <p:spPr>
          <a:xfrm>
            <a:off x="719847" y="515566"/>
            <a:ext cx="10817154" cy="584775"/>
          </a:xfrm>
          <a:prstGeom prst="rect">
            <a:avLst/>
          </a:prstGeom>
          <a:noFill/>
        </p:spPr>
        <p:txBody>
          <a:bodyPr wrap="square" rtlCol="0">
            <a:spAutoFit/>
          </a:bodyPr>
          <a:lstStyle/>
          <a:p>
            <a:pPr algn="ctr"/>
            <a:r>
              <a:rPr lang="en-GB" sz="3200" dirty="0">
                <a:solidFill>
                  <a:srgbClr val="00B0F0"/>
                </a:solidFill>
              </a:rPr>
              <a:t>Which one have you been asked to do?</a:t>
            </a:r>
          </a:p>
        </p:txBody>
      </p:sp>
      <p:sp>
        <p:nvSpPr>
          <p:cNvPr id="2" name="TextBox 1">
            <a:extLst>
              <a:ext uri="{FF2B5EF4-FFF2-40B4-BE49-F238E27FC236}">
                <a16:creationId xmlns:a16="http://schemas.microsoft.com/office/drawing/2014/main" id="{FCA87CF0-2183-4B9A-B01C-78B28D55021B}"/>
              </a:ext>
            </a:extLst>
          </p:cNvPr>
          <p:cNvSpPr txBox="1"/>
          <p:nvPr/>
        </p:nvSpPr>
        <p:spPr>
          <a:xfrm>
            <a:off x="583660" y="1857369"/>
            <a:ext cx="5126476" cy="646331"/>
          </a:xfrm>
          <a:prstGeom prst="rect">
            <a:avLst/>
          </a:prstGeom>
          <a:noFill/>
        </p:spPr>
        <p:txBody>
          <a:bodyPr wrap="square" rtlCol="0">
            <a:spAutoFit/>
          </a:bodyPr>
          <a:lstStyle/>
          <a:p>
            <a:r>
              <a:rPr lang="en-GB" sz="3600" dirty="0"/>
              <a:t>Literature Search</a:t>
            </a:r>
          </a:p>
        </p:txBody>
      </p:sp>
      <p:sp>
        <p:nvSpPr>
          <p:cNvPr id="8" name="TextBox 7">
            <a:extLst>
              <a:ext uri="{FF2B5EF4-FFF2-40B4-BE49-F238E27FC236}">
                <a16:creationId xmlns:a16="http://schemas.microsoft.com/office/drawing/2014/main" id="{1CBF00A4-042D-4758-9E8A-A7E469110CEE}"/>
              </a:ext>
            </a:extLst>
          </p:cNvPr>
          <p:cNvSpPr txBox="1"/>
          <p:nvPr/>
        </p:nvSpPr>
        <p:spPr>
          <a:xfrm>
            <a:off x="564204" y="3061102"/>
            <a:ext cx="4834647" cy="1569660"/>
          </a:xfrm>
          <a:prstGeom prst="rect">
            <a:avLst/>
          </a:prstGeom>
          <a:noFill/>
        </p:spPr>
        <p:txBody>
          <a:bodyPr wrap="square" rtlCol="0">
            <a:spAutoFit/>
          </a:bodyPr>
          <a:lstStyle/>
          <a:p>
            <a:pPr marL="285750" indent="-285750">
              <a:buFontTx/>
              <a:buChar char="-"/>
            </a:pPr>
            <a:r>
              <a:rPr lang="en-GB" sz="2400" dirty="0"/>
              <a:t>Process of searching for information</a:t>
            </a:r>
          </a:p>
          <a:p>
            <a:pPr marL="285750" indent="-285750">
              <a:buFontTx/>
              <a:buChar char="-"/>
            </a:pPr>
            <a:r>
              <a:rPr lang="en-GB" sz="2400" dirty="0"/>
              <a:t>Formal or informal</a:t>
            </a:r>
          </a:p>
          <a:p>
            <a:pPr marL="285750" indent="-285750">
              <a:buFontTx/>
              <a:buChar char="-"/>
            </a:pPr>
            <a:r>
              <a:rPr lang="en-GB" sz="2400" dirty="0"/>
              <a:t>Helps you to write later</a:t>
            </a:r>
          </a:p>
        </p:txBody>
      </p:sp>
      <p:cxnSp>
        <p:nvCxnSpPr>
          <p:cNvPr id="4" name="Straight Connector 3">
            <a:extLst>
              <a:ext uri="{FF2B5EF4-FFF2-40B4-BE49-F238E27FC236}">
                <a16:creationId xmlns:a16="http://schemas.microsoft.com/office/drawing/2014/main" id="{A8A53F86-5DF6-4BF3-955D-AEFDF31B40C6}"/>
              </a:ext>
              <a:ext uri="{C183D7F6-B498-43B3-948B-1728B52AA6E4}">
                <adec:decorative xmlns:adec="http://schemas.microsoft.com/office/drawing/2017/decorative" val="1"/>
              </a:ext>
            </a:extLst>
          </p:cNvPr>
          <p:cNvCxnSpPr>
            <a:cxnSpLocks/>
          </p:cNvCxnSpPr>
          <p:nvPr/>
        </p:nvCxnSpPr>
        <p:spPr>
          <a:xfrm>
            <a:off x="6021421" y="2071991"/>
            <a:ext cx="0" cy="408561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B28A1D-F473-4AC0-BAB1-D9636CD95277}"/>
              </a:ext>
            </a:extLst>
          </p:cNvPr>
          <p:cNvSpPr txBox="1"/>
          <p:nvPr/>
        </p:nvSpPr>
        <p:spPr>
          <a:xfrm>
            <a:off x="7383292" y="1857369"/>
            <a:ext cx="3852152" cy="646331"/>
          </a:xfrm>
          <a:prstGeom prst="rect">
            <a:avLst/>
          </a:prstGeom>
          <a:noFill/>
        </p:spPr>
        <p:txBody>
          <a:bodyPr wrap="square" rtlCol="0">
            <a:spAutoFit/>
          </a:bodyPr>
          <a:lstStyle/>
          <a:p>
            <a:r>
              <a:rPr lang="en-GB" sz="3600" dirty="0"/>
              <a:t>Literature Review</a:t>
            </a:r>
          </a:p>
        </p:txBody>
      </p:sp>
      <p:sp>
        <p:nvSpPr>
          <p:cNvPr id="9" name="TextBox 8">
            <a:extLst>
              <a:ext uri="{FF2B5EF4-FFF2-40B4-BE49-F238E27FC236}">
                <a16:creationId xmlns:a16="http://schemas.microsoft.com/office/drawing/2014/main" id="{28E90A75-4558-4BDD-A845-19972BC99883}"/>
              </a:ext>
            </a:extLst>
          </p:cNvPr>
          <p:cNvSpPr txBox="1"/>
          <p:nvPr/>
        </p:nvSpPr>
        <p:spPr>
          <a:xfrm>
            <a:off x="7081735" y="2818709"/>
            <a:ext cx="4455267" cy="3416320"/>
          </a:xfrm>
          <a:prstGeom prst="rect">
            <a:avLst/>
          </a:prstGeom>
          <a:noFill/>
        </p:spPr>
        <p:txBody>
          <a:bodyPr wrap="square" rtlCol="0">
            <a:spAutoFit/>
          </a:bodyPr>
          <a:lstStyle/>
          <a:p>
            <a:pPr marL="285750" indent="-285750">
              <a:buFontTx/>
              <a:buChar char="-"/>
            </a:pPr>
            <a:r>
              <a:rPr lang="en-GB" sz="2400" dirty="0"/>
              <a:t>Piece of work in its’ own right</a:t>
            </a:r>
          </a:p>
          <a:p>
            <a:pPr marL="285750" indent="-285750">
              <a:buFontTx/>
              <a:buChar char="-"/>
            </a:pPr>
            <a:r>
              <a:rPr lang="en-GB" sz="2400" dirty="0"/>
              <a:t>Survey of relevant literature on a given subject</a:t>
            </a:r>
          </a:p>
          <a:p>
            <a:pPr marL="285750" indent="-285750">
              <a:buFontTx/>
              <a:buChar char="-"/>
            </a:pPr>
            <a:r>
              <a:rPr lang="en-GB" sz="2400" dirty="0"/>
              <a:t>To write a review you perform a literature search</a:t>
            </a:r>
          </a:p>
          <a:p>
            <a:pPr marL="285750" indent="-285750">
              <a:buFontTx/>
              <a:buChar char="-"/>
            </a:pPr>
            <a:r>
              <a:rPr lang="en-GB" sz="2400" dirty="0"/>
              <a:t>Synthesis &amp; summarise information</a:t>
            </a:r>
          </a:p>
          <a:p>
            <a:pPr marL="285750" indent="-285750">
              <a:buFontTx/>
              <a:buChar char="-"/>
            </a:pPr>
            <a:r>
              <a:rPr lang="en-GB" sz="2400" dirty="0"/>
              <a:t>Critical analysis of information</a:t>
            </a:r>
          </a:p>
          <a:p>
            <a:pPr marL="285750" indent="-285750">
              <a:buFontTx/>
              <a:buChar char="-"/>
            </a:pPr>
            <a:r>
              <a:rPr lang="en-GB" sz="2400" dirty="0"/>
              <a:t>Standard &amp; organised format</a:t>
            </a:r>
          </a:p>
        </p:txBody>
      </p:sp>
    </p:spTree>
    <p:extLst>
      <p:ext uri="{BB962C8B-B14F-4D97-AF65-F5344CB8AC3E}">
        <p14:creationId xmlns:p14="http://schemas.microsoft.com/office/powerpoint/2010/main" val="409784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A18BC918-22FC-40BD-A4DF-C79CB94E6B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434" y="15210"/>
            <a:ext cx="5556567" cy="369511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4DA0A7-69B9-4BDD-83BF-CD73A4B34ACB}"/>
              </a:ext>
            </a:extLst>
          </p:cNvPr>
          <p:cNvSpPr txBox="1"/>
          <p:nvPr/>
        </p:nvSpPr>
        <p:spPr>
          <a:xfrm>
            <a:off x="292649" y="4059627"/>
            <a:ext cx="4124528" cy="1200329"/>
          </a:xfrm>
          <a:prstGeom prst="rect">
            <a:avLst/>
          </a:prstGeom>
          <a:noFill/>
        </p:spPr>
        <p:txBody>
          <a:bodyPr wrap="square" rtlCol="0">
            <a:spAutoFit/>
          </a:bodyPr>
          <a:lstStyle/>
          <a:p>
            <a:pPr algn="ctr"/>
            <a:r>
              <a:rPr lang="en-GB" sz="3600" dirty="0">
                <a:solidFill>
                  <a:srgbClr val="00B0F0"/>
                </a:solidFill>
              </a:rPr>
              <a:t>PLAN STAGE: Set up a Search Strategy</a:t>
            </a:r>
          </a:p>
        </p:txBody>
      </p:sp>
      <p:sp>
        <p:nvSpPr>
          <p:cNvPr id="3" name="Rectangle: Rounded Corners 2">
            <a:extLst>
              <a:ext uri="{FF2B5EF4-FFF2-40B4-BE49-F238E27FC236}">
                <a16:creationId xmlns:a16="http://schemas.microsoft.com/office/drawing/2014/main" id="{091AA7B2-3812-49BF-96D2-445E9A340952}"/>
              </a:ext>
            </a:extLst>
          </p:cNvPr>
          <p:cNvSpPr/>
          <p:nvPr/>
        </p:nvSpPr>
        <p:spPr>
          <a:xfrm>
            <a:off x="936199" y="549261"/>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1: </a:t>
            </a:r>
            <a:r>
              <a:rPr lang="en-GB" dirty="0"/>
              <a:t>Understand</a:t>
            </a:r>
          </a:p>
        </p:txBody>
      </p:sp>
      <p:sp>
        <p:nvSpPr>
          <p:cNvPr id="4" name="Rectangle: Rounded Corners 3">
            <a:extLst>
              <a:ext uri="{FF2B5EF4-FFF2-40B4-BE49-F238E27FC236}">
                <a16:creationId xmlns:a16="http://schemas.microsoft.com/office/drawing/2014/main" id="{794E631D-9C09-4B79-9014-7C9380D180F2}"/>
              </a:ext>
            </a:extLst>
          </p:cNvPr>
          <p:cNvSpPr/>
          <p:nvPr/>
        </p:nvSpPr>
        <p:spPr>
          <a:xfrm>
            <a:off x="2828120" y="1723885"/>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2: Scope</a:t>
            </a:r>
          </a:p>
        </p:txBody>
      </p:sp>
      <p:sp>
        <p:nvSpPr>
          <p:cNvPr id="5" name="Rectangle: Rounded Corners 4">
            <a:extLst>
              <a:ext uri="{FF2B5EF4-FFF2-40B4-BE49-F238E27FC236}">
                <a16:creationId xmlns:a16="http://schemas.microsoft.com/office/drawing/2014/main" id="{F421EEB6-E932-4423-A55E-51C9280C5B2A}"/>
              </a:ext>
            </a:extLst>
          </p:cNvPr>
          <p:cNvSpPr/>
          <p:nvPr/>
        </p:nvSpPr>
        <p:spPr>
          <a:xfrm>
            <a:off x="4585283" y="2891756"/>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3: Develop</a:t>
            </a:r>
          </a:p>
        </p:txBody>
      </p:sp>
      <p:sp>
        <p:nvSpPr>
          <p:cNvPr id="6" name="Rectangle: Rounded Corners 5">
            <a:extLst>
              <a:ext uri="{FF2B5EF4-FFF2-40B4-BE49-F238E27FC236}">
                <a16:creationId xmlns:a16="http://schemas.microsoft.com/office/drawing/2014/main" id="{CA7994E7-584C-4575-AE1A-059D99358617}"/>
              </a:ext>
            </a:extLst>
          </p:cNvPr>
          <p:cNvSpPr/>
          <p:nvPr/>
        </p:nvSpPr>
        <p:spPr>
          <a:xfrm>
            <a:off x="5933713" y="4059627"/>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4: Shape</a:t>
            </a:r>
          </a:p>
        </p:txBody>
      </p:sp>
      <p:sp>
        <p:nvSpPr>
          <p:cNvPr id="7" name="Rectangle: Rounded Corners 6">
            <a:extLst>
              <a:ext uri="{FF2B5EF4-FFF2-40B4-BE49-F238E27FC236}">
                <a16:creationId xmlns:a16="http://schemas.microsoft.com/office/drawing/2014/main" id="{32DCB2D5-8983-4E57-8387-B05A3A3A3A72}"/>
              </a:ext>
            </a:extLst>
          </p:cNvPr>
          <p:cNvSpPr/>
          <p:nvPr/>
        </p:nvSpPr>
        <p:spPr>
          <a:xfrm>
            <a:off x="7584998" y="5227498"/>
            <a:ext cx="2999715" cy="904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Step 5: Record</a:t>
            </a:r>
          </a:p>
        </p:txBody>
      </p:sp>
      <p:sp>
        <p:nvSpPr>
          <p:cNvPr id="8" name="Arrow: Bent 7">
            <a:extLst>
              <a:ext uri="{FF2B5EF4-FFF2-40B4-BE49-F238E27FC236}">
                <a16:creationId xmlns:a16="http://schemas.microsoft.com/office/drawing/2014/main" id="{85E4F616-E752-41A9-BE32-7C06EBB04A0E}"/>
              </a:ext>
              <a:ext uri="{C183D7F6-B498-43B3-948B-1728B52AA6E4}">
                <adec:decorative xmlns:adec="http://schemas.microsoft.com/office/drawing/2017/decorative" val="1"/>
              </a:ext>
            </a:extLst>
          </p:cNvPr>
          <p:cNvSpPr/>
          <p:nvPr/>
        </p:nvSpPr>
        <p:spPr>
          <a:xfrm flipV="1">
            <a:off x="1881972" y="1723885"/>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Bent 8">
            <a:extLst>
              <a:ext uri="{FF2B5EF4-FFF2-40B4-BE49-F238E27FC236}">
                <a16:creationId xmlns:a16="http://schemas.microsoft.com/office/drawing/2014/main" id="{F6BF847B-803A-4508-8E52-F942338B7564}"/>
              </a:ext>
              <a:ext uri="{C183D7F6-B498-43B3-948B-1728B52AA6E4}">
                <adec:decorative xmlns:adec="http://schemas.microsoft.com/office/drawing/2017/decorative" val="1"/>
              </a:ext>
            </a:extLst>
          </p:cNvPr>
          <p:cNvSpPr/>
          <p:nvPr/>
        </p:nvSpPr>
        <p:spPr>
          <a:xfrm flipV="1">
            <a:off x="3633662" y="2898509"/>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Arrow: Bent 9">
            <a:extLst>
              <a:ext uri="{FF2B5EF4-FFF2-40B4-BE49-F238E27FC236}">
                <a16:creationId xmlns:a16="http://schemas.microsoft.com/office/drawing/2014/main" id="{A33EFC24-DAEF-4A29-BD0D-FFE572331484}"/>
              </a:ext>
              <a:ext uri="{C183D7F6-B498-43B3-948B-1728B52AA6E4}">
                <adec:decorative xmlns:adec="http://schemas.microsoft.com/office/drawing/2017/decorative" val="1"/>
              </a:ext>
            </a:extLst>
          </p:cNvPr>
          <p:cNvSpPr/>
          <p:nvPr/>
        </p:nvSpPr>
        <p:spPr>
          <a:xfrm flipV="1">
            <a:off x="5070013" y="4084447"/>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Bent 10">
            <a:extLst>
              <a:ext uri="{FF2B5EF4-FFF2-40B4-BE49-F238E27FC236}">
                <a16:creationId xmlns:a16="http://schemas.microsoft.com/office/drawing/2014/main" id="{0D77288B-E7D7-4E07-869A-F7DE16DB9687}"/>
              </a:ext>
              <a:ext uri="{C183D7F6-B498-43B3-948B-1728B52AA6E4}">
                <adec:decorative xmlns:adec="http://schemas.microsoft.com/office/drawing/2017/decorative" val="1"/>
              </a:ext>
            </a:extLst>
          </p:cNvPr>
          <p:cNvSpPr/>
          <p:nvPr/>
        </p:nvSpPr>
        <p:spPr>
          <a:xfrm flipV="1">
            <a:off x="6595280" y="5313600"/>
            <a:ext cx="637042" cy="546869"/>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7420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887400-EFD7-4D65-93A3-441EDF8506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498" y="452561"/>
            <a:ext cx="9525000" cy="63531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7974454-6A3D-4EAF-997A-94210B5B109E}"/>
              </a:ext>
            </a:extLst>
          </p:cNvPr>
          <p:cNvSpPr/>
          <p:nvPr/>
        </p:nvSpPr>
        <p:spPr>
          <a:xfrm>
            <a:off x="244454" y="452561"/>
            <a:ext cx="4201816" cy="896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1: Understand</a:t>
            </a:r>
          </a:p>
        </p:txBody>
      </p:sp>
      <p:sp>
        <p:nvSpPr>
          <p:cNvPr id="3" name="TextBox 2">
            <a:extLst>
              <a:ext uri="{FF2B5EF4-FFF2-40B4-BE49-F238E27FC236}">
                <a16:creationId xmlns:a16="http://schemas.microsoft.com/office/drawing/2014/main" id="{A2DE2A51-33CF-4B16-B3F6-F3D7286C7C56}"/>
              </a:ext>
            </a:extLst>
          </p:cNvPr>
          <p:cNvSpPr txBox="1"/>
          <p:nvPr/>
        </p:nvSpPr>
        <p:spPr>
          <a:xfrm>
            <a:off x="1410502" y="5882219"/>
            <a:ext cx="9767940" cy="523220"/>
          </a:xfrm>
          <a:prstGeom prst="rect">
            <a:avLst/>
          </a:prstGeom>
          <a:noFill/>
        </p:spPr>
        <p:txBody>
          <a:bodyPr wrap="square" rtlCol="0">
            <a:spAutoFit/>
          </a:bodyPr>
          <a:lstStyle/>
          <a:p>
            <a:r>
              <a:rPr lang="en-GB" sz="2800" dirty="0"/>
              <a:t>Make sure you understand WHAT you are searching for and WHY.</a:t>
            </a:r>
          </a:p>
        </p:txBody>
      </p:sp>
    </p:spTree>
    <p:extLst>
      <p:ext uri="{BB962C8B-B14F-4D97-AF65-F5344CB8AC3E}">
        <p14:creationId xmlns:p14="http://schemas.microsoft.com/office/powerpoint/2010/main" val="3199488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107128F-114D-43FF-B852-998FBBC808F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58645" y="259882"/>
            <a:ext cx="9317902" cy="64681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1086B1A-2348-4793-97DC-F2AC4B5D280A}"/>
              </a:ext>
            </a:extLst>
          </p:cNvPr>
          <p:cNvSpPr/>
          <p:nvPr/>
        </p:nvSpPr>
        <p:spPr>
          <a:xfrm>
            <a:off x="623935" y="568854"/>
            <a:ext cx="4150196" cy="951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Step 2: Scope</a:t>
            </a:r>
          </a:p>
        </p:txBody>
      </p:sp>
      <p:sp>
        <p:nvSpPr>
          <p:cNvPr id="3" name="TextBox 2">
            <a:extLst>
              <a:ext uri="{FF2B5EF4-FFF2-40B4-BE49-F238E27FC236}">
                <a16:creationId xmlns:a16="http://schemas.microsoft.com/office/drawing/2014/main" id="{891657A1-1043-4D54-A0D2-4F52190E7B6C}"/>
              </a:ext>
            </a:extLst>
          </p:cNvPr>
          <p:cNvSpPr txBox="1"/>
          <p:nvPr/>
        </p:nvSpPr>
        <p:spPr>
          <a:xfrm>
            <a:off x="1078029" y="5909911"/>
            <a:ext cx="11001676" cy="523220"/>
          </a:xfrm>
          <a:prstGeom prst="rect">
            <a:avLst/>
          </a:prstGeom>
          <a:noFill/>
        </p:spPr>
        <p:txBody>
          <a:bodyPr wrap="square" rtlCol="0">
            <a:spAutoFit/>
          </a:bodyPr>
          <a:lstStyle/>
          <a:p>
            <a:r>
              <a:rPr lang="en-GB" sz="2800" dirty="0"/>
              <a:t>Scope out your subject area to identify keywords/phrases/questions.</a:t>
            </a:r>
          </a:p>
        </p:txBody>
      </p:sp>
    </p:spTree>
    <p:extLst>
      <p:ext uri="{BB962C8B-B14F-4D97-AF65-F5344CB8AC3E}">
        <p14:creationId xmlns:p14="http://schemas.microsoft.com/office/powerpoint/2010/main" val="163191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f9a2e739-abde-477f-8eec-7175ca0e8891">
      <UserInfo>
        <DisplayName/>
        <AccountId xsi:nil="true"/>
        <AccountType/>
      </UserInfo>
    </Owner>
    <TaxCatchAll xmlns="4778cde2-7bc2-4576-8a1a-cd15fc67835a" xsi:nil="true"/>
    <lcf76f155ced4ddcb4097134ff3c332f xmlns="f9a2e739-abde-477f-8eec-7175ca0e88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B8D0D0AA0B0428EDC281B1D0D1355" ma:contentTypeVersion="19" ma:contentTypeDescription="Create a new document." ma:contentTypeScope="" ma:versionID="e56b51a17369e673abfb03b0981bec78">
  <xsd:schema xmlns:xsd="http://www.w3.org/2001/XMLSchema" xmlns:xs="http://www.w3.org/2001/XMLSchema" xmlns:p="http://schemas.microsoft.com/office/2006/metadata/properties" xmlns:ns2="f9a2e739-abde-477f-8eec-7175ca0e8891" xmlns:ns3="4778cde2-7bc2-4576-8a1a-cd15fc67835a" targetNamespace="http://schemas.microsoft.com/office/2006/metadata/properties" ma:root="true" ma:fieldsID="e01a3d7e3ba3af5af7a40787bf210326" ns2:_="" ns3:_="">
    <xsd:import namespace="f9a2e739-abde-477f-8eec-7175ca0e8891"/>
    <xsd:import namespace="4778cde2-7bc2-4576-8a1a-cd15fc6783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Owne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2e739-abde-477f-8eec-7175ca0e8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wner" ma:index="21" nillable="true" ma:displayName="Owner" ma:list="UserInfo" ma:SearchPeopleOnly="false"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78cde2-7bc2-4576-8a1a-cd15fc6783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a9d6271-e05d-492c-8e89-3dd767baf76d}" ma:internalName="TaxCatchAll" ma:showField="CatchAllData" ma:web="4778cde2-7bc2-4576-8a1a-cd15fc678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C693DA-76B1-47A1-BDE7-0E0E5296A9DD}">
  <ds:schemaRefs>
    <ds:schemaRef ds:uri="http://schemas.microsoft.com/office/2006/documentManagement/types"/>
    <ds:schemaRef ds:uri="http://schemas.openxmlformats.org/package/2006/metadata/core-properties"/>
    <ds:schemaRef ds:uri="http://www.w3.org/XML/1998/namespace"/>
    <ds:schemaRef ds:uri="http://purl.org/dc/dcmitype/"/>
    <ds:schemaRef ds:uri="f9a2e739-abde-477f-8eec-7175ca0e8891"/>
    <ds:schemaRef ds:uri="http://schemas.microsoft.com/office/2006/metadata/properties"/>
    <ds:schemaRef ds:uri="http://schemas.microsoft.com/office/infopath/2007/PartnerControls"/>
    <ds:schemaRef ds:uri="4778cde2-7bc2-4576-8a1a-cd15fc67835a"/>
    <ds:schemaRef ds:uri="http://purl.org/dc/terms/"/>
    <ds:schemaRef ds:uri="http://purl.org/dc/elements/1.1/"/>
  </ds:schemaRefs>
</ds:datastoreItem>
</file>

<file path=customXml/itemProps2.xml><?xml version="1.0" encoding="utf-8"?>
<ds:datastoreItem xmlns:ds="http://schemas.openxmlformats.org/officeDocument/2006/customXml" ds:itemID="{0F809B22-DA43-4806-A153-7676A84536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2e739-abde-477f-8eec-7175ca0e8891"/>
    <ds:schemaRef ds:uri="4778cde2-7bc2-4576-8a1a-cd15fc678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675720-CB35-4FEA-8CA2-6FB18389A8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TotalTime>
  <Words>2512</Words>
  <Application>Microsoft Office PowerPoint</Application>
  <PresentationFormat>Widescreen</PresentationFormat>
  <Paragraphs>528</Paragraphs>
  <Slides>37</Slides>
  <Notes>36</Notes>
  <HiddenSlides>9</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Symbol</vt:lpstr>
      <vt:lpstr>Office Theme</vt:lpstr>
      <vt:lpstr>Office Theme</vt:lpstr>
      <vt:lpstr>Finding What You Need For Your Fourth Year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What You Need For Your Fourth Year Project with Emma &amp; Emily</dc:title>
  <dc:creator>Emily Bamber</dc:creator>
  <cp:lastModifiedBy>Nathalie Cox</cp:lastModifiedBy>
  <cp:revision>27</cp:revision>
  <dcterms:created xsi:type="dcterms:W3CDTF">2022-10-07T09:14:14Z</dcterms:created>
  <dcterms:modified xsi:type="dcterms:W3CDTF">2023-10-16T08:51:30Z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0x01010050CB8D0D0AA0B0428EDC281B1D0D1355</vt:lpwstr>
  </property>
  <property fmtid="{D5CDD505-2E9C-101B-9397-08002B2CF9AE}" pid="3" name="MediaServiceImageTags">
    <vt:lpwstr/>
  </property>
</Properties>
</file>